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1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9DC965F-4EE6-424F-87B9-6E4E065EFA1D}" type="datetimeFigureOut">
              <a:rPr lang="en-US" smtClean="0"/>
              <a:t>1/24/2021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B68FCC-5174-4144-A2A5-4C67B81A8D8C}" type="slidenum">
              <a:rPr lang="en-US" smtClean="0"/>
              <a:t>‹#›</a:t>
            </a:fld>
            <a:endParaRPr lang="en-US"/>
          </a:p>
        </p:txBody>
      </p:sp>
    </p:spTree>
    <p:extLst>
      <p:ext uri="{BB962C8B-B14F-4D97-AF65-F5344CB8AC3E}">
        <p14:creationId xmlns:p14="http://schemas.microsoft.com/office/powerpoint/2010/main" val="374273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en.wikipedia.org/wiki/France" TargetMode="External"/><Relationship Id="rId7" Type="http://schemas.openxmlformats.org/officeDocument/2006/relationships/hyperlink" Target="http://en.wikipedia.org/wiki/French_Guiana"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en.wikipedia.org/wiki/Kourou" TargetMode="External"/><Relationship Id="rId5" Type="http://schemas.openxmlformats.org/officeDocument/2006/relationships/hyperlink" Target="http://en.wikipedia.org/wiki/Spaceport" TargetMode="External"/><Relationship Id="rId4" Type="http://schemas.openxmlformats.org/officeDocument/2006/relationships/hyperlink" Target="http://en.wikipedia.org/wiki/European_Union"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noChangeArrowheads="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t>SE 433</a:t>
            </a:r>
          </a:p>
        </p:txBody>
      </p:sp>
      <p:sp>
        <p:nvSpPr>
          <p:cNvPr id="67586" name="Rectangle 2"/>
          <p:cNvSpPr>
            <a:spLocks noGrp="1" noRot="1" noChangeAspect="1" noChangeArrowheads="1" noTextEdit="1"/>
          </p:cNvSpPr>
          <p:nvPr>
            <p:ph type="sldImg"/>
          </p:nvPr>
        </p:nvSpPr>
        <p:spPr>
          <a:solidFill>
            <a:srgbClr val="FFFFFF"/>
          </a:solidFill>
          <a:ln/>
        </p:spPr>
      </p:sp>
      <p:sp>
        <p:nvSpPr>
          <p:cNvPr id="67587" name="Rectangle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xmlns="" val="1"/>
            </a:ext>
          </a:extLst>
        </p:spPr>
        <p:txBody>
          <a:bodyPr/>
          <a:lstStyle/>
          <a:p>
            <a:endParaRPr lang="en-US" dirty="0">
              <a:latin typeface="Arial" charset="0"/>
              <a:ea typeface="ＭＳ Ｐゴシック" charset="0"/>
              <a:cs typeface="ＭＳ Ｐゴシック" charset="0"/>
            </a:endParaRPr>
          </a:p>
        </p:txBody>
      </p:sp>
      <p:sp>
        <p:nvSpPr>
          <p:cNvPr id="67588" name="Date Placeholder 9"/>
          <p:cNvSpPr>
            <a:spLocks noGrp="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t>March 28, 2017</a:t>
            </a:r>
          </a:p>
        </p:txBody>
      </p:sp>
      <p:sp>
        <p:nvSpPr>
          <p:cNvPr id="67589" name="Footer Placeholder 11"/>
          <p:cNvSpPr>
            <a:spLocks noGrp="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t>Lecture 1</a:t>
            </a: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2</a:t>
            </a:fld>
            <a:r>
              <a:rPr lang="en-US" dirty="0"/>
              <a:t> of 98</a:t>
            </a:r>
          </a:p>
        </p:txBody>
      </p:sp>
    </p:spTree>
    <p:extLst>
      <p:ext uri="{BB962C8B-B14F-4D97-AF65-F5344CB8AC3E}">
        <p14:creationId xmlns:p14="http://schemas.microsoft.com/office/powerpoint/2010/main" val="2159935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5602"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24</a:t>
            </a:fld>
            <a:r>
              <a:rPr lang="en-US" dirty="0"/>
              <a:t> of 98</a:t>
            </a:r>
          </a:p>
        </p:txBody>
      </p:sp>
    </p:spTree>
    <p:extLst>
      <p:ext uri="{BB962C8B-B14F-4D97-AF65-F5344CB8AC3E}">
        <p14:creationId xmlns:p14="http://schemas.microsoft.com/office/powerpoint/2010/main" val="2308599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7650"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25</a:t>
            </a:fld>
            <a:r>
              <a:rPr lang="en-US" dirty="0"/>
              <a:t> of 98</a:t>
            </a:r>
          </a:p>
        </p:txBody>
      </p:sp>
    </p:spTree>
    <p:extLst>
      <p:ext uri="{BB962C8B-B14F-4D97-AF65-F5344CB8AC3E}">
        <p14:creationId xmlns:p14="http://schemas.microsoft.com/office/powerpoint/2010/main" val="571434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9698"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r>
              <a:rPr lang="en-US" dirty="0">
                <a:latin typeface="Calibri" charset="0"/>
              </a:rPr>
              <a:t>Though it</a:t>
            </a:r>
            <a:r>
              <a:rPr lang="ja-JP" altLang="en-US" dirty="0">
                <a:latin typeface="Calibri" charset="0"/>
              </a:rPr>
              <a:t>’</a:t>
            </a:r>
            <a:r>
              <a:rPr lang="en-US" altLang="ja-JP" dirty="0">
                <a:latin typeface="Calibri" charset="0"/>
              </a:rPr>
              <a:t>s simple to prepare straightforward test cases, at times testing can be a real challenging task.</a:t>
            </a:r>
          </a:p>
          <a:p>
            <a:endParaRPr lang="en-US" dirty="0">
              <a:latin typeface="Calibri" charset="0"/>
            </a:endParaRPr>
          </a:p>
          <a:p>
            <a:r>
              <a:rPr lang="en-US" dirty="0">
                <a:latin typeface="Calibri" charset="0"/>
              </a:rPr>
              <a:t>Any production issues will, in many cases, backfire first to the testing teams. Why was this scenario not covered in the test plan??</a:t>
            </a:r>
          </a:p>
          <a:p>
            <a:endParaRPr lang="en-US" dirty="0">
              <a:latin typeface="Calibri" charset="0"/>
            </a:endParaRPr>
          </a:p>
          <a:p>
            <a:r>
              <a:rPr lang="en-US" dirty="0">
                <a:latin typeface="Calibri" charset="0"/>
              </a:rPr>
              <a:t>Therefore, a Tester should develop the capability to look or think beyond the requirements mentioned in the test plan or specifications.</a:t>
            </a:r>
          </a:p>
          <a:p>
            <a:endParaRPr lang="en-US" dirty="0">
              <a:latin typeface="Calibri" charset="0"/>
            </a:endParaRPr>
          </a:p>
          <a:p>
            <a:r>
              <a:rPr lang="en-US" dirty="0">
                <a:latin typeface="Calibri" charset="0"/>
              </a:rPr>
              <a:t>This is very important in case of System Testers who are responsible for ensuring that the software product works appropriately from "end-to-end ". </a:t>
            </a: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26</a:t>
            </a:fld>
            <a:r>
              <a:rPr lang="en-US" dirty="0"/>
              <a:t> of 98</a:t>
            </a:r>
          </a:p>
        </p:txBody>
      </p:sp>
    </p:spTree>
    <p:extLst>
      <p:ext uri="{BB962C8B-B14F-4D97-AF65-F5344CB8AC3E}">
        <p14:creationId xmlns:p14="http://schemas.microsoft.com/office/powerpoint/2010/main" val="32060667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1746"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27</a:t>
            </a:fld>
            <a:r>
              <a:rPr lang="en-US" dirty="0"/>
              <a:t> of 98</a:t>
            </a:r>
          </a:p>
        </p:txBody>
      </p:sp>
    </p:spTree>
    <p:extLst>
      <p:ext uri="{BB962C8B-B14F-4D97-AF65-F5344CB8AC3E}">
        <p14:creationId xmlns:p14="http://schemas.microsoft.com/office/powerpoint/2010/main" val="360053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29</a:t>
            </a:fld>
            <a:r>
              <a:rPr lang="en-US" dirty="0"/>
              <a:t> of 98</a:t>
            </a:r>
          </a:p>
        </p:txBody>
      </p:sp>
    </p:spTree>
    <p:extLst>
      <p:ext uri="{BB962C8B-B14F-4D97-AF65-F5344CB8AC3E}">
        <p14:creationId xmlns:p14="http://schemas.microsoft.com/office/powerpoint/2010/main" val="34068843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2466"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31</a:t>
            </a:fld>
            <a:r>
              <a:rPr lang="en-US" dirty="0"/>
              <a:t> of 98</a:t>
            </a:r>
          </a:p>
        </p:txBody>
      </p:sp>
    </p:spTree>
    <p:extLst>
      <p:ext uri="{BB962C8B-B14F-4D97-AF65-F5344CB8AC3E}">
        <p14:creationId xmlns:p14="http://schemas.microsoft.com/office/powerpoint/2010/main" val="3177462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1"/>
          <p:cNvSpPr txBox="1">
            <a:spLocks noGrp="1" noChangeArrowheads="1"/>
          </p:cNvSpPr>
          <p:nvPr/>
        </p:nvSpPr>
        <p:spPr bwMode="auto">
          <a:xfrm>
            <a:off x="3884613" y="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81A1AA32-15DC-B541-99F0-2EC1E33954B1}" type="datetime1">
              <a:rPr lang="en-US" sz="1200">
                <a:latin typeface="Calibri" charset="0"/>
              </a:rPr>
              <a:pPr algn="r" eaLnBrk="1" hangingPunct="1"/>
              <a:t>1/24/2021</a:t>
            </a:fld>
            <a:endParaRPr lang="en-US" sz="1200" dirty="0">
              <a:latin typeface="Calibri" charset="0"/>
            </a:endParaRPr>
          </a:p>
        </p:txBody>
      </p:sp>
      <p:sp>
        <p:nvSpPr>
          <p:cNvPr id="37890" name="Rectangle 1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9980ED53-DCD5-574E-B28E-657F2922010E}" type="slidenum">
              <a:rPr lang="en-US" sz="1200">
                <a:latin typeface="Calibri" charset="0"/>
              </a:rPr>
              <a:pPr algn="r" eaLnBrk="1" hangingPunct="1"/>
              <a:t>32</a:t>
            </a:fld>
            <a:endParaRPr lang="en-US" sz="1200" dirty="0">
              <a:latin typeface="Calibri" charset="0"/>
            </a:endParaRPr>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2" name="Rectangle 3"/>
          <p:cNvSpPr>
            <a:spLocks noGrp="1" noChangeArrowheads="1"/>
          </p:cNvSpPr>
          <p:nvPr>
            <p:ph type="body" idx="1"/>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defTabSz="895301">
              <a:spcBef>
                <a:spcPct val="0"/>
              </a:spcBef>
            </a:pPr>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32</a:t>
            </a:fld>
            <a:r>
              <a:rPr lang="en-US" dirty="0"/>
              <a:t> of 98</a:t>
            </a:r>
          </a:p>
        </p:txBody>
      </p:sp>
    </p:spTree>
    <p:extLst>
      <p:ext uri="{BB962C8B-B14F-4D97-AF65-F5344CB8AC3E}">
        <p14:creationId xmlns:p14="http://schemas.microsoft.com/office/powerpoint/2010/main" val="963430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21506"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lIns="89918" tIns="44958" rIns="89918" bIns="44958"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34</a:t>
            </a:fld>
            <a:r>
              <a:rPr lang="en-US" dirty="0"/>
              <a:t> of 98</a:t>
            </a:r>
          </a:p>
        </p:txBody>
      </p:sp>
    </p:spTree>
    <p:extLst>
      <p:ext uri="{BB962C8B-B14F-4D97-AF65-F5344CB8AC3E}">
        <p14:creationId xmlns:p14="http://schemas.microsoft.com/office/powerpoint/2010/main" val="3881831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36</a:t>
            </a:fld>
            <a:r>
              <a:rPr lang="en-US" dirty="0"/>
              <a:t> of 98</a:t>
            </a:r>
          </a:p>
        </p:txBody>
      </p:sp>
    </p:spTree>
    <p:extLst>
      <p:ext uri="{BB962C8B-B14F-4D97-AF65-F5344CB8AC3E}">
        <p14:creationId xmlns:p14="http://schemas.microsoft.com/office/powerpoint/2010/main" val="1275688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37</a:t>
            </a:fld>
            <a:r>
              <a:rPr lang="en-US" dirty="0"/>
              <a:t> of 98</a:t>
            </a:r>
          </a:p>
        </p:txBody>
      </p:sp>
    </p:spTree>
    <p:extLst>
      <p:ext uri="{BB962C8B-B14F-4D97-AF65-F5344CB8AC3E}">
        <p14:creationId xmlns:p14="http://schemas.microsoft.com/office/powerpoint/2010/main" val="2373375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30071059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38</a:t>
            </a:fld>
            <a:r>
              <a:rPr lang="en-US" dirty="0"/>
              <a:t> of 98</a:t>
            </a:r>
          </a:p>
        </p:txBody>
      </p:sp>
    </p:spTree>
    <p:extLst>
      <p:ext uri="{BB962C8B-B14F-4D97-AF65-F5344CB8AC3E}">
        <p14:creationId xmlns:p14="http://schemas.microsoft.com/office/powerpoint/2010/main" val="42232685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39</a:t>
            </a:fld>
            <a:r>
              <a:rPr lang="en-US" dirty="0"/>
              <a:t> of 98</a:t>
            </a:r>
          </a:p>
        </p:txBody>
      </p:sp>
    </p:spTree>
    <p:extLst>
      <p:ext uri="{BB962C8B-B14F-4D97-AF65-F5344CB8AC3E}">
        <p14:creationId xmlns:p14="http://schemas.microsoft.com/office/powerpoint/2010/main" val="34625673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6322"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42</a:t>
            </a:fld>
            <a:r>
              <a:rPr lang="en-US" dirty="0"/>
              <a:t> of 98</a:t>
            </a:r>
          </a:p>
        </p:txBody>
      </p:sp>
    </p:spTree>
    <p:extLst>
      <p:ext uri="{BB962C8B-B14F-4D97-AF65-F5344CB8AC3E}">
        <p14:creationId xmlns:p14="http://schemas.microsoft.com/office/powerpoint/2010/main" val="2543654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Rot="1" noChangeAspect="1" noChangeArrowheads="1" noTextEdit="1"/>
          </p:cNvSpPr>
          <p:nvPr>
            <p:ph type="sldImg"/>
          </p:nvPr>
        </p:nvSpPr>
        <p:spPr bwMode="auto">
          <a:xfrm>
            <a:off x="365125" y="674688"/>
            <a:ext cx="6127750" cy="34480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6562" name="Rectangle 3"/>
          <p:cNvSpPr>
            <a:spLocks noGrp="1" noChangeArrowheads="1"/>
          </p:cNvSpPr>
          <p:nvPr>
            <p:ph type="body" idx="1"/>
          </p:nvPr>
        </p:nvSpPr>
        <p:spPr bwMode="auto">
          <a:xfrm>
            <a:off x="893763" y="4346575"/>
            <a:ext cx="5070475" cy="412273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52</a:t>
            </a:fld>
            <a:r>
              <a:rPr lang="en-US" dirty="0"/>
              <a:t> of 98</a:t>
            </a:r>
          </a:p>
        </p:txBody>
      </p:sp>
    </p:spTree>
    <p:extLst>
      <p:ext uri="{BB962C8B-B14F-4D97-AF65-F5344CB8AC3E}">
        <p14:creationId xmlns:p14="http://schemas.microsoft.com/office/powerpoint/2010/main" val="28463853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1"/>
          <p:cNvSpPr>
            <a:spLocks noGrp="1" noChangeArrowheads="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09" indent="-285734" eaLnBrk="0" hangingPunct="0">
              <a:defRPr sz="2400">
                <a:solidFill>
                  <a:schemeClr val="tx1"/>
                </a:solidFill>
                <a:latin typeface="Arial" charset="0"/>
                <a:ea typeface="ＭＳ Ｐゴシック" charset="0"/>
              </a:defRPr>
            </a:lvl2pPr>
            <a:lvl3pPr marL="1142937" indent="-228587" eaLnBrk="0" hangingPunct="0">
              <a:defRPr sz="2400">
                <a:solidFill>
                  <a:schemeClr val="tx1"/>
                </a:solidFill>
                <a:latin typeface="Arial" charset="0"/>
                <a:ea typeface="ＭＳ Ｐゴシック" charset="0"/>
              </a:defRPr>
            </a:lvl3pPr>
            <a:lvl4pPr marL="1600112" indent="-228587" eaLnBrk="0" hangingPunct="0">
              <a:defRPr sz="2400">
                <a:solidFill>
                  <a:schemeClr val="tx1"/>
                </a:solidFill>
                <a:latin typeface="Arial" charset="0"/>
                <a:ea typeface="ＭＳ Ｐゴシック" charset="0"/>
              </a:defRPr>
            </a:lvl4pPr>
            <a:lvl5pPr marL="2057287" indent="-228587" eaLnBrk="0" hangingPunct="0">
              <a:defRPr sz="2400">
                <a:solidFill>
                  <a:schemeClr val="tx1"/>
                </a:solidFill>
                <a:latin typeface="Arial" charset="0"/>
                <a:ea typeface="ＭＳ Ｐゴシック" charset="0"/>
              </a:defRPr>
            </a:lvl5pPr>
            <a:lvl6pPr marL="2514461" indent="-228587" eaLnBrk="0" fontAlgn="base" hangingPunct="0">
              <a:spcBef>
                <a:spcPct val="0"/>
              </a:spcBef>
              <a:spcAft>
                <a:spcPct val="0"/>
              </a:spcAft>
              <a:defRPr sz="2400">
                <a:solidFill>
                  <a:schemeClr val="tx1"/>
                </a:solidFill>
                <a:latin typeface="Arial" charset="0"/>
                <a:ea typeface="ＭＳ Ｐゴシック" charset="0"/>
              </a:defRPr>
            </a:lvl6pPr>
            <a:lvl7pPr marL="2971635" indent="-228587" eaLnBrk="0" fontAlgn="base" hangingPunct="0">
              <a:spcBef>
                <a:spcPct val="0"/>
              </a:spcBef>
              <a:spcAft>
                <a:spcPct val="0"/>
              </a:spcAft>
              <a:defRPr sz="2400">
                <a:solidFill>
                  <a:schemeClr val="tx1"/>
                </a:solidFill>
                <a:latin typeface="Arial" charset="0"/>
                <a:ea typeface="ＭＳ Ｐゴシック" charset="0"/>
              </a:defRPr>
            </a:lvl7pPr>
            <a:lvl8pPr marL="3428810" indent="-228587" eaLnBrk="0" fontAlgn="base" hangingPunct="0">
              <a:spcBef>
                <a:spcPct val="0"/>
              </a:spcBef>
              <a:spcAft>
                <a:spcPct val="0"/>
              </a:spcAft>
              <a:defRPr sz="2400">
                <a:solidFill>
                  <a:schemeClr val="tx1"/>
                </a:solidFill>
                <a:latin typeface="Arial" charset="0"/>
                <a:ea typeface="ＭＳ Ｐゴシック" charset="0"/>
              </a:defRPr>
            </a:lvl8pPr>
            <a:lvl9pPr marL="3885985" indent="-228587"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latin typeface="Calibri" charset="0"/>
              </a:rPr>
              <a:t>March 28, 2017</a:t>
            </a:r>
          </a:p>
        </p:txBody>
      </p:sp>
      <p:sp>
        <p:nvSpPr>
          <p:cNvPr id="604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20"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56</a:t>
            </a:fld>
            <a:r>
              <a:rPr lang="en-US" dirty="0"/>
              <a:t> of 98</a:t>
            </a:r>
          </a:p>
        </p:txBody>
      </p:sp>
    </p:spTree>
    <p:extLst>
      <p:ext uri="{BB962C8B-B14F-4D97-AF65-F5344CB8AC3E}">
        <p14:creationId xmlns:p14="http://schemas.microsoft.com/office/powerpoint/2010/main" val="4016664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11"/>
          <p:cNvSpPr>
            <a:spLocks noGrp="1" noChangeArrowheads="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09" indent="-285734" eaLnBrk="0" hangingPunct="0">
              <a:defRPr sz="2400">
                <a:solidFill>
                  <a:schemeClr val="tx1"/>
                </a:solidFill>
                <a:latin typeface="Arial" charset="0"/>
                <a:ea typeface="ＭＳ Ｐゴシック" charset="0"/>
              </a:defRPr>
            </a:lvl2pPr>
            <a:lvl3pPr marL="1142937" indent="-228587" eaLnBrk="0" hangingPunct="0">
              <a:defRPr sz="2400">
                <a:solidFill>
                  <a:schemeClr val="tx1"/>
                </a:solidFill>
                <a:latin typeface="Arial" charset="0"/>
                <a:ea typeface="ＭＳ Ｐゴシック" charset="0"/>
              </a:defRPr>
            </a:lvl3pPr>
            <a:lvl4pPr marL="1600112" indent="-228587" eaLnBrk="0" hangingPunct="0">
              <a:defRPr sz="2400">
                <a:solidFill>
                  <a:schemeClr val="tx1"/>
                </a:solidFill>
                <a:latin typeface="Arial" charset="0"/>
                <a:ea typeface="ＭＳ Ｐゴシック" charset="0"/>
              </a:defRPr>
            </a:lvl4pPr>
            <a:lvl5pPr marL="2057287" indent="-228587" eaLnBrk="0" hangingPunct="0">
              <a:defRPr sz="2400">
                <a:solidFill>
                  <a:schemeClr val="tx1"/>
                </a:solidFill>
                <a:latin typeface="Arial" charset="0"/>
                <a:ea typeface="ＭＳ Ｐゴシック" charset="0"/>
              </a:defRPr>
            </a:lvl5pPr>
            <a:lvl6pPr marL="2514461" indent="-228587" eaLnBrk="0" fontAlgn="base" hangingPunct="0">
              <a:spcBef>
                <a:spcPct val="0"/>
              </a:spcBef>
              <a:spcAft>
                <a:spcPct val="0"/>
              </a:spcAft>
              <a:defRPr sz="2400">
                <a:solidFill>
                  <a:schemeClr val="tx1"/>
                </a:solidFill>
                <a:latin typeface="Arial" charset="0"/>
                <a:ea typeface="ＭＳ Ｐゴシック" charset="0"/>
              </a:defRPr>
            </a:lvl6pPr>
            <a:lvl7pPr marL="2971635" indent="-228587" eaLnBrk="0" fontAlgn="base" hangingPunct="0">
              <a:spcBef>
                <a:spcPct val="0"/>
              </a:spcBef>
              <a:spcAft>
                <a:spcPct val="0"/>
              </a:spcAft>
              <a:defRPr sz="2400">
                <a:solidFill>
                  <a:schemeClr val="tx1"/>
                </a:solidFill>
                <a:latin typeface="Arial" charset="0"/>
                <a:ea typeface="ＭＳ Ｐゴシック" charset="0"/>
              </a:defRPr>
            </a:lvl7pPr>
            <a:lvl8pPr marL="3428810" indent="-228587" eaLnBrk="0" fontAlgn="base" hangingPunct="0">
              <a:spcBef>
                <a:spcPct val="0"/>
              </a:spcBef>
              <a:spcAft>
                <a:spcPct val="0"/>
              </a:spcAft>
              <a:defRPr sz="2400">
                <a:solidFill>
                  <a:schemeClr val="tx1"/>
                </a:solidFill>
                <a:latin typeface="Arial" charset="0"/>
                <a:ea typeface="ＭＳ Ｐゴシック" charset="0"/>
              </a:defRPr>
            </a:lvl8pPr>
            <a:lvl9pPr marL="3885985" indent="-228587"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latin typeface="Calibri" charset="0"/>
              </a:rPr>
              <a:t>March 28, 2017</a:t>
            </a:r>
          </a:p>
        </p:txBody>
      </p:sp>
      <p:sp>
        <p:nvSpPr>
          <p:cNvPr id="604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0420"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eaLnBrk="1" hangingPunct="1">
              <a:spcBef>
                <a:spcPct val="0"/>
              </a:spcBef>
            </a:pPr>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57</a:t>
            </a:fld>
            <a:r>
              <a:rPr lang="en-US" dirty="0"/>
              <a:t> of 98</a:t>
            </a:r>
          </a:p>
        </p:txBody>
      </p:sp>
    </p:spTree>
    <p:extLst>
      <p:ext uri="{BB962C8B-B14F-4D97-AF65-F5344CB8AC3E}">
        <p14:creationId xmlns:p14="http://schemas.microsoft.com/office/powerpoint/2010/main" val="35076166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a:xfrm>
            <a:off x="246063" y="609600"/>
            <a:ext cx="6365875" cy="3581400"/>
          </a:xfrm>
          <a:ln/>
        </p:spPr>
      </p:sp>
      <p:sp>
        <p:nvSpPr>
          <p:cNvPr id="38914"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dirty="0">
              <a:latin typeface="Arial" charset="0"/>
              <a:ea typeface="ＭＳ Ｐゴシック" charset="0"/>
              <a:cs typeface="ＭＳ Ｐゴシック" charset="0"/>
            </a:endParaRPr>
          </a:p>
        </p:txBody>
      </p:sp>
      <p:sp>
        <p:nvSpPr>
          <p:cNvPr id="38915" name="Date Placeholder 7"/>
          <p:cNvSpPr>
            <a:spLocks noGrp="1"/>
          </p:cNvSpPr>
          <p:nvPr>
            <p:ph type="dt" sz="quarter"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t>March 28, 2017</a:t>
            </a:r>
          </a:p>
        </p:txBody>
      </p:sp>
      <p:sp>
        <p:nvSpPr>
          <p:cNvPr id="38916" name="Footer Placeholder 9"/>
          <p:cNvSpPr>
            <a:spLocks noGrp="1"/>
          </p:cNvSpPr>
          <p:nvPr>
            <p:ph type="ftr" sz="quarter" idx="4"/>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t>Lecture 9</a:t>
            </a:r>
          </a:p>
        </p:txBody>
      </p:sp>
      <p:sp>
        <p:nvSpPr>
          <p:cNvPr id="38917" name="Header Placeholder 10"/>
          <p:cNvSpPr>
            <a:spLocks noGrp="1"/>
          </p:cNvSpPr>
          <p:nvPr>
            <p:ph type="hdr" sz="quarter"/>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200" dirty="0"/>
              <a:t>SE 433</a:t>
            </a:r>
          </a:p>
        </p:txBody>
      </p:sp>
      <p:sp>
        <p:nvSpPr>
          <p:cNvPr id="3" name="Slide Number Placeholder 2"/>
          <p:cNvSpPr>
            <a:spLocks noGrp="1"/>
          </p:cNvSpPr>
          <p:nvPr>
            <p:ph type="sldNum" sz="quarter" idx="10"/>
          </p:nvPr>
        </p:nvSpPr>
        <p:spPr/>
        <p:txBody>
          <a:bodyPr/>
          <a:lstStyle/>
          <a:p>
            <a:pPr>
              <a:defRPr/>
            </a:pPr>
            <a:fld id="{F0410F35-0C47-794C-85F9-FC23048F5283}" type="slidenum">
              <a:rPr lang="en-US" smtClean="0"/>
              <a:pPr>
                <a:defRPr/>
              </a:pPr>
              <a:t>59</a:t>
            </a:fld>
            <a:r>
              <a:rPr lang="en-US" dirty="0"/>
              <a:t> of 98</a:t>
            </a:r>
          </a:p>
        </p:txBody>
      </p:sp>
    </p:spTree>
    <p:extLst>
      <p:ext uri="{BB962C8B-B14F-4D97-AF65-F5344CB8AC3E}">
        <p14:creationId xmlns:p14="http://schemas.microsoft.com/office/powerpoint/2010/main" val="2875213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ChangeArrowheads="1" noTextEdit="1"/>
          </p:cNvSpPr>
          <p:nvPr>
            <p:ph type="sldImg"/>
          </p:nvPr>
        </p:nvSpPr>
        <p:spPr bwMode="auto">
          <a:xfrm>
            <a:off x="365125" y="674688"/>
            <a:ext cx="6127750" cy="34480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8" name="Rectangle 3"/>
          <p:cNvSpPr>
            <a:spLocks noGrp="1" noChangeArrowheads="1"/>
          </p:cNvSpPr>
          <p:nvPr>
            <p:ph type="body" idx="1"/>
          </p:nvPr>
        </p:nvSpPr>
        <p:spPr bwMode="auto">
          <a:xfrm>
            <a:off x="893763" y="4346575"/>
            <a:ext cx="5070475" cy="412273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61</a:t>
            </a:fld>
            <a:r>
              <a:rPr lang="en-US" dirty="0"/>
              <a:t> of 98</a:t>
            </a:r>
          </a:p>
        </p:txBody>
      </p:sp>
    </p:spTree>
    <p:extLst>
      <p:ext uri="{BB962C8B-B14F-4D97-AF65-F5344CB8AC3E}">
        <p14:creationId xmlns:p14="http://schemas.microsoft.com/office/powerpoint/2010/main" val="819071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Rot="1" noChangeAspect="1" noChangeArrowheads="1" noTextEdit="1"/>
          </p:cNvSpPr>
          <p:nvPr>
            <p:ph type="sldImg"/>
          </p:nvPr>
        </p:nvSpPr>
        <p:spPr bwMode="auto">
          <a:xfrm>
            <a:off x="365125" y="674688"/>
            <a:ext cx="6127750" cy="344805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0658" name="Rectangle 3"/>
          <p:cNvSpPr>
            <a:spLocks noGrp="1" noChangeArrowheads="1"/>
          </p:cNvSpPr>
          <p:nvPr>
            <p:ph type="body" idx="1"/>
          </p:nvPr>
        </p:nvSpPr>
        <p:spPr bwMode="auto">
          <a:xfrm>
            <a:off x="893763" y="4346575"/>
            <a:ext cx="5070475" cy="4122738"/>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62</a:t>
            </a:fld>
            <a:r>
              <a:rPr lang="en-US" dirty="0"/>
              <a:t> of 98</a:t>
            </a:r>
          </a:p>
        </p:txBody>
      </p:sp>
    </p:spTree>
    <p:extLst>
      <p:ext uri="{BB962C8B-B14F-4D97-AF65-F5344CB8AC3E}">
        <p14:creationId xmlns:p14="http://schemas.microsoft.com/office/powerpoint/2010/main" val="4205258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68610"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63</a:t>
            </a:fld>
            <a:r>
              <a:rPr lang="en-US" dirty="0"/>
              <a:t> of 98</a:t>
            </a:r>
          </a:p>
        </p:txBody>
      </p:sp>
    </p:spTree>
    <p:extLst>
      <p:ext uri="{BB962C8B-B14F-4D97-AF65-F5344CB8AC3E}">
        <p14:creationId xmlns:p14="http://schemas.microsoft.com/office/powerpoint/2010/main" val="1416979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1"/>
          <p:cNvSpPr>
            <a:spLocks noGrp="1" noChangeArrowheads="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09" indent="-285734" eaLnBrk="0" hangingPunct="0">
              <a:defRPr sz="2400">
                <a:solidFill>
                  <a:schemeClr val="tx1"/>
                </a:solidFill>
                <a:latin typeface="Arial" charset="0"/>
                <a:ea typeface="ＭＳ Ｐゴシック" charset="0"/>
              </a:defRPr>
            </a:lvl2pPr>
            <a:lvl3pPr marL="1142937" indent="-228587" eaLnBrk="0" hangingPunct="0">
              <a:defRPr sz="2400">
                <a:solidFill>
                  <a:schemeClr val="tx1"/>
                </a:solidFill>
                <a:latin typeface="Arial" charset="0"/>
                <a:ea typeface="ＭＳ Ｐゴシック" charset="0"/>
              </a:defRPr>
            </a:lvl3pPr>
            <a:lvl4pPr marL="1600112" indent="-228587" eaLnBrk="0" hangingPunct="0">
              <a:defRPr sz="2400">
                <a:solidFill>
                  <a:schemeClr val="tx1"/>
                </a:solidFill>
                <a:latin typeface="Arial" charset="0"/>
                <a:ea typeface="ＭＳ Ｐゴシック" charset="0"/>
              </a:defRPr>
            </a:lvl4pPr>
            <a:lvl5pPr marL="2057287" indent="-228587" eaLnBrk="0" hangingPunct="0">
              <a:defRPr sz="2400">
                <a:solidFill>
                  <a:schemeClr val="tx1"/>
                </a:solidFill>
                <a:latin typeface="Arial" charset="0"/>
                <a:ea typeface="ＭＳ Ｐゴシック" charset="0"/>
              </a:defRPr>
            </a:lvl5pPr>
            <a:lvl6pPr marL="2514461" indent="-228587" eaLnBrk="0" fontAlgn="base" hangingPunct="0">
              <a:spcBef>
                <a:spcPct val="0"/>
              </a:spcBef>
              <a:spcAft>
                <a:spcPct val="0"/>
              </a:spcAft>
              <a:defRPr sz="2400">
                <a:solidFill>
                  <a:schemeClr val="tx1"/>
                </a:solidFill>
                <a:latin typeface="Arial" charset="0"/>
                <a:ea typeface="ＭＳ Ｐゴシック" charset="0"/>
              </a:defRPr>
            </a:lvl6pPr>
            <a:lvl7pPr marL="2971635" indent="-228587" eaLnBrk="0" fontAlgn="base" hangingPunct="0">
              <a:spcBef>
                <a:spcPct val="0"/>
              </a:spcBef>
              <a:spcAft>
                <a:spcPct val="0"/>
              </a:spcAft>
              <a:defRPr sz="2400">
                <a:solidFill>
                  <a:schemeClr val="tx1"/>
                </a:solidFill>
                <a:latin typeface="Arial" charset="0"/>
                <a:ea typeface="ＭＳ Ｐゴシック" charset="0"/>
              </a:defRPr>
            </a:lvl7pPr>
            <a:lvl8pPr marL="3428810" indent="-228587" eaLnBrk="0" fontAlgn="base" hangingPunct="0">
              <a:spcBef>
                <a:spcPct val="0"/>
              </a:spcBef>
              <a:spcAft>
                <a:spcPct val="0"/>
              </a:spcAft>
              <a:defRPr sz="2400">
                <a:solidFill>
                  <a:schemeClr val="tx1"/>
                </a:solidFill>
                <a:latin typeface="Arial" charset="0"/>
                <a:ea typeface="ＭＳ Ｐゴシック" charset="0"/>
              </a:defRPr>
            </a:lvl8pPr>
            <a:lvl9pPr marL="3885985" indent="-228587"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latin typeface="Calibri" charset="0"/>
              </a:rPr>
              <a:t>March 28, 2017</a:t>
            </a:r>
          </a:p>
        </p:txBody>
      </p:sp>
      <p:sp>
        <p:nvSpPr>
          <p:cNvPr id="358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4"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defTabSz="895301">
              <a:spcBef>
                <a:spcPct val="0"/>
              </a:spcBef>
            </a:pPr>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11</a:t>
            </a:fld>
            <a:r>
              <a:rPr lang="en-US" dirty="0"/>
              <a:t> of 98</a:t>
            </a:r>
          </a:p>
        </p:txBody>
      </p:sp>
    </p:spTree>
    <p:extLst>
      <p:ext uri="{BB962C8B-B14F-4D97-AF65-F5344CB8AC3E}">
        <p14:creationId xmlns:p14="http://schemas.microsoft.com/office/powerpoint/2010/main" val="2463919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72</a:t>
            </a:fld>
            <a:r>
              <a:rPr lang="en-US" dirty="0"/>
              <a:t> of 98</a:t>
            </a:r>
          </a:p>
        </p:txBody>
      </p:sp>
    </p:spTree>
    <p:extLst>
      <p:ext uri="{BB962C8B-B14F-4D97-AF65-F5344CB8AC3E}">
        <p14:creationId xmlns:p14="http://schemas.microsoft.com/office/powerpoint/2010/main" val="3463649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2706"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78</a:t>
            </a:fld>
            <a:r>
              <a:rPr lang="en-US" dirty="0"/>
              <a:t> of 98</a:t>
            </a:r>
          </a:p>
        </p:txBody>
      </p:sp>
    </p:spTree>
    <p:extLst>
      <p:ext uri="{BB962C8B-B14F-4D97-AF65-F5344CB8AC3E}">
        <p14:creationId xmlns:p14="http://schemas.microsoft.com/office/powerpoint/2010/main" val="23279422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74754"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79</a:t>
            </a:fld>
            <a:r>
              <a:rPr lang="en-US" dirty="0"/>
              <a:t> of 98</a:t>
            </a:r>
          </a:p>
        </p:txBody>
      </p:sp>
    </p:spTree>
    <p:extLst>
      <p:ext uri="{BB962C8B-B14F-4D97-AF65-F5344CB8AC3E}">
        <p14:creationId xmlns:p14="http://schemas.microsoft.com/office/powerpoint/2010/main" val="3511652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8850"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80</a:t>
            </a:fld>
            <a:r>
              <a:rPr lang="en-US" dirty="0"/>
              <a:t> of 98</a:t>
            </a:r>
          </a:p>
        </p:txBody>
      </p:sp>
    </p:spTree>
    <p:extLst>
      <p:ext uri="{BB962C8B-B14F-4D97-AF65-F5344CB8AC3E}">
        <p14:creationId xmlns:p14="http://schemas.microsoft.com/office/powerpoint/2010/main" val="1563347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Rot="1" noChangeAspect="1" noChangeArrowheads="1"/>
          </p:cNvSpPr>
          <p:nvPr>
            <p:ph type="sldImg"/>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sp>
      <p:sp>
        <p:nvSpPr>
          <p:cNvPr id="76802" name="Rectangle 3"/>
          <p:cNvSpPr>
            <a:spLocks noGrp="1" noChangeArrowheads="1"/>
          </p:cNvSpPr>
          <p:nvPr>
            <p:ph type="body" idx="1"/>
          </p:nvPr>
        </p:nvSpPr>
        <p:spPr bwMode="auto">
          <a:solidFill>
            <a:srgbClr val="FFFFFF"/>
          </a:solidFill>
          <a:ln>
            <a:solidFill>
              <a:srgbClr val="000000"/>
            </a:solidFill>
            <a:miter lim="800000"/>
            <a:headEnd/>
            <a:tailEnd/>
          </a:ln>
          <a:extLs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81</a:t>
            </a:fld>
            <a:r>
              <a:rPr lang="en-US" dirty="0"/>
              <a:t> of 98</a:t>
            </a:r>
          </a:p>
        </p:txBody>
      </p:sp>
    </p:spTree>
    <p:extLst>
      <p:ext uri="{BB962C8B-B14F-4D97-AF65-F5344CB8AC3E}">
        <p14:creationId xmlns:p14="http://schemas.microsoft.com/office/powerpoint/2010/main" val="3216666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7042"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85</a:t>
            </a:fld>
            <a:r>
              <a:rPr lang="en-US" dirty="0"/>
              <a:t> of 98</a:t>
            </a:r>
          </a:p>
        </p:txBody>
      </p:sp>
    </p:spTree>
    <p:extLst>
      <p:ext uri="{BB962C8B-B14F-4D97-AF65-F5344CB8AC3E}">
        <p14:creationId xmlns:p14="http://schemas.microsoft.com/office/powerpoint/2010/main" val="11789595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4994"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86</a:t>
            </a:fld>
            <a:r>
              <a:rPr lang="en-US" dirty="0"/>
              <a:t> of 98</a:t>
            </a:r>
          </a:p>
        </p:txBody>
      </p:sp>
    </p:spTree>
    <p:extLst>
      <p:ext uri="{BB962C8B-B14F-4D97-AF65-F5344CB8AC3E}">
        <p14:creationId xmlns:p14="http://schemas.microsoft.com/office/powerpoint/2010/main" val="27797763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89090"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87</a:t>
            </a:fld>
            <a:r>
              <a:rPr lang="en-US" dirty="0"/>
              <a:t> of 98</a:t>
            </a:r>
          </a:p>
        </p:txBody>
      </p:sp>
    </p:spTree>
    <p:extLst>
      <p:ext uri="{BB962C8B-B14F-4D97-AF65-F5344CB8AC3E}">
        <p14:creationId xmlns:p14="http://schemas.microsoft.com/office/powerpoint/2010/main" val="316113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1"/>
          <p:cNvSpPr>
            <a:spLocks noGrp="1" noChangeArrowheads="1"/>
          </p:cNvSpPr>
          <p:nvPr>
            <p:ph type="dt" sz="quarter"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09" indent="-285734" eaLnBrk="0" hangingPunct="0">
              <a:defRPr sz="2400">
                <a:solidFill>
                  <a:schemeClr val="tx1"/>
                </a:solidFill>
                <a:latin typeface="Arial" charset="0"/>
                <a:ea typeface="ＭＳ Ｐゴシック" charset="0"/>
              </a:defRPr>
            </a:lvl2pPr>
            <a:lvl3pPr marL="1142937" indent="-228587" eaLnBrk="0" hangingPunct="0">
              <a:defRPr sz="2400">
                <a:solidFill>
                  <a:schemeClr val="tx1"/>
                </a:solidFill>
                <a:latin typeface="Arial" charset="0"/>
                <a:ea typeface="ＭＳ Ｐゴシック" charset="0"/>
              </a:defRPr>
            </a:lvl3pPr>
            <a:lvl4pPr marL="1600112" indent="-228587" eaLnBrk="0" hangingPunct="0">
              <a:defRPr sz="2400">
                <a:solidFill>
                  <a:schemeClr val="tx1"/>
                </a:solidFill>
                <a:latin typeface="Arial" charset="0"/>
                <a:ea typeface="ＭＳ Ｐゴシック" charset="0"/>
              </a:defRPr>
            </a:lvl4pPr>
            <a:lvl5pPr marL="2057287" indent="-228587" eaLnBrk="0" hangingPunct="0">
              <a:defRPr sz="2400">
                <a:solidFill>
                  <a:schemeClr val="tx1"/>
                </a:solidFill>
                <a:latin typeface="Arial" charset="0"/>
                <a:ea typeface="ＭＳ Ｐゴシック" charset="0"/>
              </a:defRPr>
            </a:lvl5pPr>
            <a:lvl6pPr marL="2514461" indent="-228587" eaLnBrk="0" fontAlgn="base" hangingPunct="0">
              <a:spcBef>
                <a:spcPct val="0"/>
              </a:spcBef>
              <a:spcAft>
                <a:spcPct val="0"/>
              </a:spcAft>
              <a:defRPr sz="2400">
                <a:solidFill>
                  <a:schemeClr val="tx1"/>
                </a:solidFill>
                <a:latin typeface="Arial" charset="0"/>
                <a:ea typeface="ＭＳ Ｐゴシック" charset="0"/>
              </a:defRPr>
            </a:lvl6pPr>
            <a:lvl7pPr marL="2971635" indent="-228587" eaLnBrk="0" fontAlgn="base" hangingPunct="0">
              <a:spcBef>
                <a:spcPct val="0"/>
              </a:spcBef>
              <a:spcAft>
                <a:spcPct val="0"/>
              </a:spcAft>
              <a:defRPr sz="2400">
                <a:solidFill>
                  <a:schemeClr val="tx1"/>
                </a:solidFill>
                <a:latin typeface="Arial" charset="0"/>
                <a:ea typeface="ＭＳ Ｐゴシック" charset="0"/>
              </a:defRPr>
            </a:lvl7pPr>
            <a:lvl8pPr marL="3428810" indent="-228587" eaLnBrk="0" fontAlgn="base" hangingPunct="0">
              <a:spcBef>
                <a:spcPct val="0"/>
              </a:spcBef>
              <a:spcAft>
                <a:spcPct val="0"/>
              </a:spcAft>
              <a:defRPr sz="2400">
                <a:solidFill>
                  <a:schemeClr val="tx1"/>
                </a:solidFill>
                <a:latin typeface="Arial" charset="0"/>
                <a:ea typeface="ＭＳ Ｐゴシック" charset="0"/>
              </a:defRPr>
            </a:lvl8pPr>
            <a:lvl9pPr marL="3885985" indent="-228587"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dirty="0">
                <a:latin typeface="Calibri" charset="0"/>
              </a:rPr>
              <a:t>March 28, 2017</a:t>
            </a:r>
          </a:p>
        </p:txBody>
      </p:sp>
      <p:sp>
        <p:nvSpPr>
          <p:cNvPr id="3584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5844" name="Rectangle 3"/>
          <p:cNvSpPr>
            <a:spLocks noGrp="1" noChangeArrowheads="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defTabSz="895301">
              <a:spcBef>
                <a:spcPct val="0"/>
              </a:spcBef>
            </a:pPr>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12</a:t>
            </a:fld>
            <a:r>
              <a:rPr lang="en-US" dirty="0"/>
              <a:t> of 98</a:t>
            </a:r>
          </a:p>
        </p:txBody>
      </p:sp>
    </p:spTree>
    <p:extLst>
      <p:ext uri="{BB962C8B-B14F-4D97-AF65-F5344CB8AC3E}">
        <p14:creationId xmlns:p14="http://schemas.microsoft.com/office/powerpoint/2010/main" val="3623366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dirty="0">
                <a:latin typeface="+mn-lt"/>
                <a:ea typeface="+mn-ea"/>
                <a:cs typeface="+mn-cs"/>
              </a:rPr>
              <a:t>The </a:t>
            </a:r>
            <a:r>
              <a:rPr lang="en-US" b="1" dirty="0">
                <a:latin typeface="+mn-lt"/>
                <a:ea typeface="+mn-ea"/>
                <a:cs typeface="+mn-cs"/>
              </a:rPr>
              <a:t>Guiana Space Centre</a:t>
            </a:r>
            <a:r>
              <a:rPr lang="en-US" dirty="0">
                <a:latin typeface="+mn-lt"/>
                <a:ea typeface="+mn-ea"/>
                <a:cs typeface="+mn-cs"/>
              </a:rPr>
              <a:t> or, more commonly, </a:t>
            </a:r>
            <a:r>
              <a:rPr lang="en-US" b="1" dirty="0">
                <a:latin typeface="+mn-lt"/>
                <a:ea typeface="+mn-ea"/>
                <a:cs typeface="+mn-cs"/>
              </a:rPr>
              <a:t>Centre spatial guyanais</a:t>
            </a:r>
            <a:r>
              <a:rPr lang="en-US" dirty="0">
                <a:latin typeface="+mn-lt"/>
                <a:ea typeface="+mn-ea"/>
                <a:cs typeface="+mn-cs"/>
              </a:rPr>
              <a:t> (CSG) is a </a:t>
            </a:r>
            <a:r>
              <a:rPr lang="en-US" dirty="0">
                <a:latin typeface="+mn-lt"/>
                <a:ea typeface="+mn-ea"/>
                <a:cs typeface="+mn-cs"/>
                <a:hlinkClick r:id="rId3"/>
              </a:rPr>
              <a:t>French and </a:t>
            </a:r>
            <a:r>
              <a:rPr lang="en-US" dirty="0">
                <a:latin typeface="+mn-lt"/>
                <a:ea typeface="+mn-ea"/>
                <a:cs typeface="+mn-cs"/>
                <a:hlinkClick r:id="rId4"/>
              </a:rPr>
              <a:t>European </a:t>
            </a:r>
            <a:r>
              <a:rPr lang="en-US" dirty="0">
                <a:latin typeface="+mn-lt"/>
                <a:ea typeface="+mn-ea"/>
                <a:cs typeface="+mn-cs"/>
                <a:hlinkClick r:id="rId5"/>
              </a:rPr>
              <a:t>spaceport near </a:t>
            </a:r>
            <a:r>
              <a:rPr lang="en-US" dirty="0">
                <a:latin typeface="+mn-lt"/>
                <a:ea typeface="+mn-ea"/>
                <a:cs typeface="+mn-cs"/>
                <a:hlinkClick r:id="rId6"/>
              </a:rPr>
              <a:t>Kourou in </a:t>
            </a:r>
            <a:r>
              <a:rPr lang="en-US" dirty="0">
                <a:latin typeface="+mn-lt"/>
                <a:ea typeface="+mn-ea"/>
                <a:cs typeface="+mn-cs"/>
                <a:hlinkClick r:id="rId7"/>
              </a:rPr>
              <a:t>French Guiana.</a:t>
            </a:r>
            <a:endParaRPr lang="en-US" dirty="0">
              <a:latin typeface="+mn-lt"/>
              <a:ea typeface="+mn-ea"/>
              <a:cs typeface="+mn-cs"/>
            </a:endParaRPr>
          </a:p>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13</a:t>
            </a:fld>
            <a:r>
              <a:rPr lang="en-US" dirty="0"/>
              <a:t> of 98</a:t>
            </a:r>
          </a:p>
        </p:txBody>
      </p:sp>
    </p:spTree>
    <p:extLst>
      <p:ext uri="{BB962C8B-B14F-4D97-AF65-F5344CB8AC3E}">
        <p14:creationId xmlns:p14="http://schemas.microsoft.com/office/powerpoint/2010/main" val="3328553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026"/>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Rectangle 1027"/>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sz="1200" b="0" i="0" kern="1200" dirty="0">
                <a:solidFill>
                  <a:schemeClr val="tx1"/>
                </a:solidFill>
                <a:effectLst/>
                <a:latin typeface="Arial" pitchFamily="36" charset="0"/>
                <a:ea typeface="ＭＳ Ｐゴシック" pitchFamily="36" charset="-128"/>
                <a:cs typeface="ＭＳ Ｐゴシック" pitchFamily="36" charset="-128"/>
              </a:rPr>
              <a:t>Inertial Reference System (SRI)</a:t>
            </a:r>
          </a:p>
          <a:p>
            <a:r>
              <a:rPr lang="en-US" sz="1200" b="0" i="0" kern="1200" dirty="0">
                <a:solidFill>
                  <a:schemeClr val="tx1"/>
                </a:solidFill>
                <a:effectLst/>
                <a:latin typeface="Arial" pitchFamily="36" charset="0"/>
                <a:ea typeface="ＭＳ Ｐゴシック" pitchFamily="36" charset="-128"/>
                <a:cs typeface="ＭＳ Ｐゴシック" pitchFamily="36" charset="-128"/>
              </a:rPr>
              <a:t>On-Board Computer (OBC)</a:t>
            </a:r>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14</a:t>
            </a:fld>
            <a:r>
              <a:rPr lang="en-US" dirty="0"/>
              <a:t> of 98</a:t>
            </a:r>
          </a:p>
        </p:txBody>
      </p:sp>
    </p:spTree>
    <p:extLst>
      <p:ext uri="{BB962C8B-B14F-4D97-AF65-F5344CB8AC3E}">
        <p14:creationId xmlns:p14="http://schemas.microsoft.com/office/powerpoint/2010/main" val="1329692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15</a:t>
            </a:fld>
            <a:r>
              <a:rPr lang="en-US" dirty="0"/>
              <a:t> of 98</a:t>
            </a:r>
          </a:p>
        </p:txBody>
      </p:sp>
    </p:spTree>
    <p:extLst>
      <p:ext uri="{BB962C8B-B14F-4D97-AF65-F5344CB8AC3E}">
        <p14:creationId xmlns:p14="http://schemas.microsoft.com/office/powerpoint/2010/main" val="2395676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1"/>
          <p:cNvSpPr txBox="1">
            <a:spLocks noGrp="1" noChangeArrowheads="1"/>
          </p:cNvSpPr>
          <p:nvPr/>
        </p:nvSpPr>
        <p:spPr bwMode="auto">
          <a:xfrm>
            <a:off x="3884613" y="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81A1AA32-15DC-B541-99F0-2EC1E33954B1}" type="datetime1">
              <a:rPr lang="en-US" sz="1200">
                <a:latin typeface="Calibri" charset="0"/>
              </a:rPr>
              <a:pPr algn="r" eaLnBrk="1" hangingPunct="1"/>
              <a:t>1/24/2021</a:t>
            </a:fld>
            <a:endParaRPr lang="en-US" sz="1200" dirty="0">
              <a:latin typeface="Calibri" charset="0"/>
            </a:endParaRPr>
          </a:p>
        </p:txBody>
      </p:sp>
      <p:sp>
        <p:nvSpPr>
          <p:cNvPr id="37890" name="Rectangle 13"/>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35" tIns="45718" rIns="91435" bIns="45718" anchor="b"/>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fld id="{9980ED53-DCD5-574E-B28E-657F2922010E}" type="slidenum">
              <a:rPr lang="en-US" sz="1200">
                <a:latin typeface="Calibri" charset="0"/>
              </a:rPr>
              <a:pPr algn="r" eaLnBrk="1" hangingPunct="1"/>
              <a:t>20</a:t>
            </a:fld>
            <a:endParaRPr lang="en-US" sz="1200" dirty="0">
              <a:latin typeface="Calibri" charset="0"/>
            </a:endParaRPr>
          </a:p>
        </p:txBody>
      </p:sp>
      <p:sp>
        <p:nvSpPr>
          <p:cNvPr id="378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2" name="Rectangle 3"/>
          <p:cNvSpPr>
            <a:spLocks noGrp="1" noChangeArrowheads="1"/>
          </p:cNvSpPr>
          <p:nvPr>
            <p:ph type="body" idx="1"/>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defTabSz="895301">
              <a:spcBef>
                <a:spcPct val="0"/>
              </a:spcBef>
            </a:pPr>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20</a:t>
            </a:fld>
            <a:r>
              <a:rPr lang="en-US" dirty="0"/>
              <a:t> of 98</a:t>
            </a:r>
          </a:p>
        </p:txBody>
      </p:sp>
    </p:spTree>
    <p:extLst>
      <p:ext uri="{BB962C8B-B14F-4D97-AF65-F5344CB8AC3E}">
        <p14:creationId xmlns:p14="http://schemas.microsoft.com/office/powerpoint/2010/main" val="531471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3554"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23</a:t>
            </a:fld>
            <a:r>
              <a:rPr lang="en-US" dirty="0"/>
              <a:t> of 98</a:t>
            </a:r>
          </a:p>
        </p:txBody>
      </p:sp>
    </p:spTree>
    <p:extLst>
      <p:ext uri="{BB962C8B-B14F-4D97-AF65-F5344CB8AC3E}">
        <p14:creationId xmlns:p14="http://schemas.microsoft.com/office/powerpoint/2010/main" val="24350656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7194F6F-F8F6-4751-8CA2-85F4D35D018E}" type="datetime1">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43A0FD-1CA6-4228-86A2-78061B4844C8}" type="slidenum">
              <a:rPr lang="en-US" smtClean="0"/>
              <a:t>‹#›</a:t>
            </a:fld>
            <a:endParaRPr lang="en-US"/>
          </a:p>
        </p:txBody>
      </p:sp>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2812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1966701-5015-4BF1-A38F-3E8D09F89975}" type="datetime1">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43A0FD-1CA6-4228-86A2-78061B4844C8}" type="slidenum">
              <a:rPr lang="en-US" smtClean="0"/>
              <a:t>‹#›</a:t>
            </a:fld>
            <a:endParaRPr lang="en-US"/>
          </a:p>
        </p:txBody>
      </p:sp>
    </p:spTree>
    <p:extLst>
      <p:ext uri="{BB962C8B-B14F-4D97-AF65-F5344CB8AC3E}">
        <p14:creationId xmlns:p14="http://schemas.microsoft.com/office/powerpoint/2010/main" val="2534070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771115-F41D-48B8-B0FE-B44E30C0995B}" type="datetime1">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43A0FD-1CA6-4228-86A2-78061B4844C8}" type="slidenum">
              <a:rPr lang="en-US" smtClean="0"/>
              <a:t>‹#›</a:t>
            </a:fld>
            <a:endParaRPr lang="en-US"/>
          </a:p>
        </p:txBody>
      </p:sp>
    </p:spTree>
    <p:extLst>
      <p:ext uri="{BB962C8B-B14F-4D97-AF65-F5344CB8AC3E}">
        <p14:creationId xmlns:p14="http://schemas.microsoft.com/office/powerpoint/2010/main" val="5493174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62079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530CDF-96EE-428C-B9C0-4520B0E0B913}" type="datetime1">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43A0FD-1CA6-4228-86A2-78061B4844C8}" type="slidenum">
              <a:rPr lang="en-US" smtClean="0"/>
              <a:t>‹#›</a:t>
            </a:fld>
            <a:endParaRPr lang="en-US"/>
          </a:p>
        </p:txBody>
      </p:sp>
    </p:spTree>
    <p:extLst>
      <p:ext uri="{BB962C8B-B14F-4D97-AF65-F5344CB8AC3E}">
        <p14:creationId xmlns:p14="http://schemas.microsoft.com/office/powerpoint/2010/main" val="4183610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61C4777D-9966-4594-BF32-BA726808DAEC}" type="datetime1">
              <a:rPr lang="en-US" smtClean="0"/>
              <a:t>1/24/2021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43A0FD-1CA6-4228-86A2-78061B4844C8}" type="slidenum">
              <a:rPr lang="en-US" smtClean="0"/>
              <a:t>‹#›</a:t>
            </a:fld>
            <a:endParaRPr lang="en-US"/>
          </a:p>
        </p:txBody>
      </p:sp>
    </p:spTree>
    <p:extLst>
      <p:ext uri="{BB962C8B-B14F-4D97-AF65-F5344CB8AC3E}">
        <p14:creationId xmlns:p14="http://schemas.microsoft.com/office/powerpoint/2010/main" val="387896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3F1017-7F50-49A5-8F6A-751781652CD4}" type="datetime1">
              <a:rPr lang="en-US" smtClean="0"/>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43A0FD-1CA6-4228-86A2-78061B4844C8}" type="slidenum">
              <a:rPr lang="en-US" smtClean="0"/>
              <a:t>‹#›</a:t>
            </a:fld>
            <a:endParaRPr lang="en-US"/>
          </a:p>
        </p:txBody>
      </p:sp>
    </p:spTree>
    <p:extLst>
      <p:ext uri="{BB962C8B-B14F-4D97-AF65-F5344CB8AC3E}">
        <p14:creationId xmlns:p14="http://schemas.microsoft.com/office/powerpoint/2010/main" val="4054933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2622DA-C96C-48AC-8B90-803C0D3CBC33}" type="datetime1">
              <a:rPr lang="en-US" smtClean="0"/>
              <a:t>1/24/2021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43A0FD-1CA6-4228-86A2-78061B4844C8}" type="slidenum">
              <a:rPr lang="en-US" smtClean="0"/>
              <a:t>‹#›</a:t>
            </a:fld>
            <a:endParaRPr lang="en-US"/>
          </a:p>
        </p:txBody>
      </p:sp>
    </p:spTree>
    <p:extLst>
      <p:ext uri="{BB962C8B-B14F-4D97-AF65-F5344CB8AC3E}">
        <p14:creationId xmlns:p14="http://schemas.microsoft.com/office/powerpoint/2010/main" val="1898940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DBD60FD-FD70-40FE-97C9-119340063A5F}" type="datetime1">
              <a:rPr lang="en-US" smtClean="0"/>
              <a:t>1/24/2021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43A0FD-1CA6-4228-86A2-78061B4844C8}" type="slidenum">
              <a:rPr lang="en-US" smtClean="0"/>
              <a:t>‹#›</a:t>
            </a:fld>
            <a:endParaRPr lang="en-US"/>
          </a:p>
        </p:txBody>
      </p:sp>
    </p:spTree>
    <p:extLst>
      <p:ext uri="{BB962C8B-B14F-4D97-AF65-F5344CB8AC3E}">
        <p14:creationId xmlns:p14="http://schemas.microsoft.com/office/powerpoint/2010/main" val="818427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DDBD92-ACEF-4439-8840-D62695E6504F}" type="datetime1">
              <a:rPr lang="en-US" smtClean="0"/>
              <a:t>1/24/2021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43A0FD-1CA6-4228-86A2-78061B4844C8}" type="slidenum">
              <a:rPr lang="en-US" smtClean="0"/>
              <a:t>‹#›</a:t>
            </a:fld>
            <a:endParaRPr lang="en-US"/>
          </a:p>
        </p:txBody>
      </p:sp>
    </p:spTree>
    <p:extLst>
      <p:ext uri="{BB962C8B-B14F-4D97-AF65-F5344CB8AC3E}">
        <p14:creationId xmlns:p14="http://schemas.microsoft.com/office/powerpoint/2010/main" val="583945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8769B50-085C-407B-B095-9D9580988E69}" type="datetime1">
              <a:rPr lang="en-US" smtClean="0"/>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43A0FD-1CA6-4228-86A2-78061B4844C8}" type="slidenum">
              <a:rPr lang="en-US" smtClean="0"/>
              <a:t>‹#›</a:t>
            </a:fld>
            <a:endParaRPr lang="en-US"/>
          </a:p>
        </p:txBody>
      </p:sp>
    </p:spTree>
    <p:extLst>
      <p:ext uri="{BB962C8B-B14F-4D97-AF65-F5344CB8AC3E}">
        <p14:creationId xmlns:p14="http://schemas.microsoft.com/office/powerpoint/2010/main" val="1405893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6E723B20-9AAB-4932-889C-6B705105D696}" type="datetime1">
              <a:rPr lang="en-US" smtClean="0"/>
              <a:t>1/24/2021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43A0FD-1CA6-4228-86A2-78061B4844C8}" type="slidenum">
              <a:rPr lang="en-US" smtClean="0"/>
              <a:t>‹#›</a:t>
            </a:fld>
            <a:endParaRPr lang="en-US"/>
          </a:p>
        </p:txBody>
      </p:sp>
    </p:spTree>
    <p:extLst>
      <p:ext uri="{BB962C8B-B14F-4D97-AF65-F5344CB8AC3E}">
        <p14:creationId xmlns:p14="http://schemas.microsoft.com/office/powerpoint/2010/main" val="1358601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andara" panose="020E0502030303020204" pitchFamily="34" charset="0"/>
              </a:defRPr>
            </a:lvl1pPr>
          </a:lstStyle>
          <a:p>
            <a:fld id="{9C03F2C9-F0E1-42D1-90CF-02BED57269FA}" type="datetime1">
              <a:rPr lang="en-US" smtClean="0"/>
              <a:t>1/24/2021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ndara" panose="020E0502030303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andara" panose="020E0502030303020204" pitchFamily="34" charset="0"/>
              </a:defRPr>
            </a:lvl1pPr>
          </a:lstStyle>
          <a:p>
            <a:fld id="{B543A0FD-1CA6-4228-86A2-78061B4844C8}" type="slidenum">
              <a:rPr lang="en-US" smtClean="0"/>
              <a:pPr/>
              <a:t>‹#›</a:t>
            </a:fld>
            <a:endParaRPr lang="en-US"/>
          </a:p>
        </p:txBody>
      </p:sp>
    </p:spTree>
    <p:extLst>
      <p:ext uri="{BB962C8B-B14F-4D97-AF65-F5344CB8AC3E}">
        <p14:creationId xmlns:p14="http://schemas.microsoft.com/office/powerpoint/2010/main" val="13975334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Candara" panose="020E05020303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youtube.com/watch?v=P2LvEwYkgb0"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hyperlink" Target="http://www.youtube.com/watch?v=RgriTO8UHv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youtube.com/watch?v=P2LvEwYkgb0" TargetMode="External"/><Relationship Id="rId7"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www.youtube.com/watch?v=RgriTO8UHvs" TargetMode="External"/><Relationship Id="rId5" Type="http://schemas.openxmlformats.org/officeDocument/2006/relationships/image" Target="../media/image16.png"/><Relationship Id="rId4" Type="http://schemas.openxmlformats.org/officeDocument/2006/relationships/hyperlink" Target="http://upload.wikimedia.org/wikipedia/commons/a/a8/Windows_XP_BSOD.pn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21" Type="http://schemas.openxmlformats.org/officeDocument/2006/relationships/image" Target="../media/image45.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26.png"/><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8.png"/><Relationship Id="rId5" Type="http://schemas.openxmlformats.org/officeDocument/2006/relationships/image" Target="../media/image29.png"/><Relationship Id="rId15" Type="http://schemas.openxmlformats.org/officeDocument/2006/relationships/image" Target="../media/image39.png"/><Relationship Id="rId23" Type="http://schemas.openxmlformats.org/officeDocument/2006/relationships/image" Target="../media/image47.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 Id="rId22"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en.wikipedia.org/wiki/Mock_object"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en.wikipedia.org/wiki/Image:Ariane_5_(mock-up).jp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79.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2.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guru99.com/images/qwer.png" TargetMode="Externa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8.png"/><Relationship Id="rId1" Type="http://schemas.openxmlformats.org/officeDocument/2006/relationships/slideLayout" Target="../slideLayouts/slideLayout4.xml"/><Relationship Id="rId4" Type="http://schemas.openxmlformats.org/officeDocument/2006/relationships/image" Target="../media/image69.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000" dirty="0" smtClean="0"/>
              <a:t>SE401 - Software </a:t>
            </a:r>
            <a:r>
              <a:rPr lang="en-US" sz="4000" dirty="0"/>
              <a:t>Quality Assurance and </a:t>
            </a:r>
            <a:r>
              <a:rPr lang="en-US" sz="4000" dirty="0" smtClean="0"/>
              <a:t>Testing</a:t>
            </a:r>
            <a:endParaRPr lang="en-US" sz="2600" dirty="0"/>
          </a:p>
        </p:txBody>
      </p:sp>
      <p:sp>
        <p:nvSpPr>
          <p:cNvPr id="3" name="Subtitle 2"/>
          <p:cNvSpPr>
            <a:spLocks noGrp="1"/>
          </p:cNvSpPr>
          <p:nvPr>
            <p:ph type="subTitle" idx="1"/>
          </p:nvPr>
        </p:nvSpPr>
        <p:spPr/>
        <p:txBody>
          <a:bodyPr>
            <a:noAutofit/>
          </a:bodyPr>
          <a:lstStyle/>
          <a:p>
            <a:r>
              <a:rPr lang="en-US" sz="3200" dirty="0"/>
              <a:t>Introduction</a:t>
            </a:r>
            <a:endParaRPr lang="en-US" sz="3000" b="1" dirty="0"/>
          </a:p>
        </p:txBody>
      </p:sp>
      <p:pic>
        <p:nvPicPr>
          <p:cNvPr id="6" name="Picture 5">
            <a:extLst>
              <a:ext uri="{FF2B5EF4-FFF2-40B4-BE49-F238E27FC236}">
                <a16:creationId xmlns:a16="http://schemas.microsoft.com/office/drawing/2014/main" id="{70F2EF74-6B9D-4866-AD92-A2EA9D422B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32380" y="130035"/>
            <a:ext cx="3062837" cy="1095649"/>
          </a:xfrm>
          <a:prstGeom prst="rect">
            <a:avLst/>
          </a:prstGeom>
        </p:spPr>
      </p:pic>
      <p:sp>
        <p:nvSpPr>
          <p:cNvPr id="4" name="Slide Number Placeholder 3"/>
          <p:cNvSpPr>
            <a:spLocks noGrp="1"/>
          </p:cNvSpPr>
          <p:nvPr>
            <p:ph type="sldNum" sz="quarter" idx="12"/>
          </p:nvPr>
        </p:nvSpPr>
        <p:spPr/>
        <p:txBody>
          <a:bodyPr/>
          <a:lstStyle/>
          <a:p>
            <a:fld id="{B543A0FD-1CA6-4228-86A2-78061B4844C8}" type="slidenum">
              <a:rPr lang="en-US" smtClean="0"/>
              <a:t>1</a:t>
            </a:fld>
            <a:endParaRPr lang="en-US"/>
          </a:p>
        </p:txBody>
      </p:sp>
    </p:spTree>
    <p:extLst>
      <p:ext uri="{BB962C8B-B14F-4D97-AF65-F5344CB8AC3E}">
        <p14:creationId xmlns:p14="http://schemas.microsoft.com/office/powerpoint/2010/main" val="2632554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Grp="1" noChangeArrowheads="1"/>
          </p:cNvSpPr>
          <p:nvPr>
            <p:ph type="title"/>
          </p:nvPr>
        </p:nvSpPr>
        <p:spPr/>
        <p:txBody>
          <a:bodyPr/>
          <a:lstStyle/>
          <a:p>
            <a:r>
              <a:rPr lang="en-US" dirty="0"/>
              <a:t>Economic Impact </a:t>
            </a:r>
          </a:p>
        </p:txBody>
      </p:sp>
      <p:sp>
        <p:nvSpPr>
          <p:cNvPr id="1181699" name="Rectangle 3"/>
          <p:cNvSpPr>
            <a:spLocks noGrp="1" noChangeArrowheads="1"/>
          </p:cNvSpPr>
          <p:nvPr>
            <p:ph idx="1"/>
          </p:nvPr>
        </p:nvSpPr>
        <p:spPr>
          <a:noFill/>
          <a:ln/>
        </p:spPr>
        <p:txBody>
          <a:bodyPr>
            <a:normAutofit/>
          </a:bodyPr>
          <a:lstStyle/>
          <a:p>
            <a:r>
              <a:rPr lang="en-US" dirty="0"/>
              <a:t>The Cost of Poor Software Quality in the </a:t>
            </a:r>
            <a:r>
              <a:rPr lang="en-US" dirty="0" smtClean="0"/>
              <a:t>US </a:t>
            </a:r>
            <a:r>
              <a:rPr lang="en-US" dirty="0"/>
              <a:t>2020 </a:t>
            </a:r>
            <a:r>
              <a:rPr lang="en-US" dirty="0" smtClean="0"/>
              <a:t>Report by CISQ </a:t>
            </a:r>
            <a:r>
              <a:rPr lang="en-US" dirty="0"/>
              <a:t>Consortium for Information &amp; Software </a:t>
            </a:r>
            <a:r>
              <a:rPr lang="en-US" dirty="0" smtClean="0"/>
              <a:t>Quality:</a:t>
            </a:r>
          </a:p>
          <a:p>
            <a:pPr lvl="1"/>
            <a:r>
              <a:rPr lang="en-US" dirty="0" smtClean="0"/>
              <a:t>The </a:t>
            </a:r>
            <a:r>
              <a:rPr lang="en-US" dirty="0"/>
              <a:t>total Cost of Poor Software Quality (CPSQ) in the US is $2.08 </a:t>
            </a:r>
            <a:r>
              <a:rPr lang="en-US" dirty="0" smtClean="0"/>
              <a:t>trillion</a:t>
            </a:r>
          </a:p>
          <a:p>
            <a:pPr lvl="1"/>
            <a:r>
              <a:rPr lang="en-US" dirty="0" smtClean="0"/>
              <a:t>Operational failures 1.56 </a:t>
            </a:r>
            <a:r>
              <a:rPr lang="en-US" dirty="0"/>
              <a:t>trillion</a:t>
            </a:r>
          </a:p>
          <a:p>
            <a:pPr lvl="1"/>
            <a:r>
              <a:rPr lang="en-US" dirty="0" smtClean="0"/>
              <a:t>Legacy systems 520 billions</a:t>
            </a:r>
            <a:endParaRPr lang="en-US" dirty="0"/>
          </a:p>
          <a:p>
            <a:pPr>
              <a:lnSpc>
                <a:spcPct val="83000"/>
              </a:lnSpc>
              <a:spcAft>
                <a:spcPts val="600"/>
              </a:spcAft>
            </a:pPr>
            <a:r>
              <a:rPr lang="en-US" b="0" dirty="0" smtClean="0"/>
              <a:t>We </a:t>
            </a:r>
            <a:r>
              <a:rPr lang="en-US" b="0" dirty="0"/>
              <a:t>want </a:t>
            </a:r>
            <a:r>
              <a:rPr lang="en-US" dirty="0" smtClean="0"/>
              <a:t>software systems </a:t>
            </a:r>
            <a:r>
              <a:rPr lang="en-US" b="0" dirty="0" smtClean="0"/>
              <a:t>to </a:t>
            </a:r>
            <a:r>
              <a:rPr lang="en-US" b="0" dirty="0"/>
              <a:t>be </a:t>
            </a:r>
            <a:r>
              <a:rPr lang="en-US" dirty="0"/>
              <a:t>reliable</a:t>
            </a:r>
          </a:p>
          <a:p>
            <a:pPr lvl="1">
              <a:lnSpc>
                <a:spcPct val="83000"/>
              </a:lnSpc>
              <a:spcAft>
                <a:spcPts val="600"/>
              </a:spcAft>
            </a:pPr>
            <a:r>
              <a:rPr lang="en-US" sz="2400" b="0" dirty="0"/>
              <a:t>Testing is how, in most cases, we find out if they are</a:t>
            </a:r>
          </a:p>
        </p:txBody>
      </p:sp>
      <p:sp>
        <p:nvSpPr>
          <p:cNvPr id="2" name="Slide Number Placeholder 1"/>
          <p:cNvSpPr>
            <a:spLocks noGrp="1"/>
          </p:cNvSpPr>
          <p:nvPr>
            <p:ph type="sldNum" sz="quarter" idx="12"/>
          </p:nvPr>
        </p:nvSpPr>
        <p:spPr/>
        <p:txBody>
          <a:bodyPr/>
          <a:lstStyle/>
          <a:p>
            <a:fld id="{B543A0FD-1CA6-4228-86A2-78061B4844C8}" type="slidenum">
              <a:rPr lang="en-US" smtClean="0"/>
              <a:t>10</a:t>
            </a:fld>
            <a:endParaRPr lang="en-US"/>
          </a:p>
        </p:txBody>
      </p:sp>
    </p:spTree>
    <p:extLst>
      <p:ext uri="{BB962C8B-B14F-4D97-AF65-F5344CB8AC3E}">
        <p14:creationId xmlns:p14="http://schemas.microsoft.com/office/powerpoint/2010/main" val="2793137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1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1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16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16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81699">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816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dirty="0"/>
              <a:t>Launch of MS Windows 98</a:t>
            </a:r>
            <a:endParaRPr lang="en-US" sz="3200" dirty="0"/>
          </a:p>
        </p:txBody>
      </p:sp>
      <p:sp>
        <p:nvSpPr>
          <p:cNvPr id="34818" name="Rectangle 3"/>
          <p:cNvSpPr>
            <a:spLocks noGrp="1" noChangeArrowheads="1"/>
          </p:cNvSpPr>
          <p:nvPr>
            <p:ph idx="1"/>
          </p:nvPr>
        </p:nvSpPr>
        <p:spPr>
          <a:xfrm>
            <a:off x="1295400" y="1872447"/>
            <a:ext cx="9601200" cy="3918753"/>
          </a:xfrm>
        </p:spPr>
        <p:txBody>
          <a:bodyPr/>
          <a:lstStyle/>
          <a:p>
            <a:pPr eaLnBrk="1" hangingPunct="1"/>
            <a:r>
              <a:rPr lang="en-US" dirty="0">
                <a:hlinkClick r:id="rId3"/>
              </a:rPr>
              <a:t>Bill Gates and Blue Screen of Death</a:t>
            </a:r>
            <a:endParaRPr lang="en-US" dirty="0"/>
          </a:p>
        </p:txBody>
      </p:sp>
      <p:pic>
        <p:nvPicPr>
          <p:cNvPr id="34820" name="Picture 7" descr="video">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7600" y="2438401"/>
            <a:ext cx="3149600" cy="176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543A0FD-1CA6-4228-86A2-78061B4844C8}" type="slidenum">
              <a:rPr lang="en-US" smtClean="0"/>
              <a:t>11</a:t>
            </a:fld>
            <a:endParaRPr lang="en-US"/>
          </a:p>
        </p:txBody>
      </p:sp>
    </p:spTree>
    <p:extLst>
      <p:ext uri="{BB962C8B-B14F-4D97-AF65-F5344CB8AC3E}">
        <p14:creationId xmlns:p14="http://schemas.microsoft.com/office/powerpoint/2010/main" val="339382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en-US" dirty="0"/>
              <a:t>Launch of MS Windows 98</a:t>
            </a:r>
            <a:endParaRPr lang="en-US" sz="3200" dirty="0"/>
          </a:p>
        </p:txBody>
      </p:sp>
      <p:sp>
        <p:nvSpPr>
          <p:cNvPr id="34818" name="Rectangle 3"/>
          <p:cNvSpPr>
            <a:spLocks noGrp="1" noChangeArrowheads="1"/>
          </p:cNvSpPr>
          <p:nvPr>
            <p:ph idx="1"/>
          </p:nvPr>
        </p:nvSpPr>
        <p:spPr>
          <a:xfrm>
            <a:off x="1295400" y="1859353"/>
            <a:ext cx="9601200" cy="3931847"/>
          </a:xfrm>
        </p:spPr>
        <p:txBody>
          <a:bodyPr/>
          <a:lstStyle/>
          <a:p>
            <a:pPr eaLnBrk="1" hangingPunct="1"/>
            <a:r>
              <a:rPr lang="en-US" dirty="0">
                <a:hlinkClick r:id="rId3"/>
              </a:rPr>
              <a:t>Bill Gates and Blue Screen of Death</a:t>
            </a:r>
            <a:endParaRPr lang="en-US" dirty="0"/>
          </a:p>
        </p:txBody>
      </p:sp>
      <p:pic>
        <p:nvPicPr>
          <p:cNvPr id="34819" name="Picture 5" descr="Image:Windows XP BSOD.png">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362200"/>
            <a:ext cx="6807200" cy="3829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0" name="Picture 7" descr="video">
            <a:hlinkClick r:id="rId6"/>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7600" y="2438401"/>
            <a:ext cx="3149600" cy="1762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543A0FD-1CA6-4228-86A2-78061B4844C8}" type="slidenum">
              <a:rPr lang="en-US" smtClean="0"/>
              <a:t>12</a:t>
            </a:fld>
            <a:endParaRPr lang="en-US"/>
          </a:p>
        </p:txBody>
      </p:sp>
    </p:spTree>
    <p:extLst>
      <p:ext uri="{BB962C8B-B14F-4D97-AF65-F5344CB8AC3E}">
        <p14:creationId xmlns:p14="http://schemas.microsoft.com/office/powerpoint/2010/main" val="421819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dissolve">
                                      <p:cBhvr>
                                        <p:cTn id="7" dur="500"/>
                                        <p:tgtEl>
                                          <p:spTgt spid="34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smtClean="0"/>
              <a:t>A Case Study: </a:t>
            </a:r>
            <a:r>
              <a:rPr lang="en-US" sz="3600" dirty="0" err="1" smtClean="0"/>
              <a:t>Ariane</a:t>
            </a:r>
            <a:r>
              <a:rPr lang="en-US" sz="3600" dirty="0" smtClean="0"/>
              <a:t> </a:t>
            </a:r>
            <a:r>
              <a:rPr lang="en-US" sz="3600" dirty="0"/>
              <a:t>5 Launch Vehicle </a:t>
            </a:r>
          </a:p>
        </p:txBody>
      </p:sp>
      <p:sp>
        <p:nvSpPr>
          <p:cNvPr id="38914" name="Rectangle 3"/>
          <p:cNvSpPr>
            <a:spLocks noGrp="1"/>
          </p:cNvSpPr>
          <p:nvPr>
            <p:ph idx="1"/>
          </p:nvPr>
        </p:nvSpPr>
        <p:spPr>
          <a:xfrm>
            <a:off x="1295400" y="1981201"/>
            <a:ext cx="7319189" cy="3809999"/>
          </a:xfrm>
        </p:spPr>
        <p:txBody>
          <a:bodyPr/>
          <a:lstStyle/>
          <a:p>
            <a:r>
              <a:rPr lang="en-US" sz="3200" dirty="0"/>
              <a:t>European expendable launch system</a:t>
            </a:r>
          </a:p>
          <a:p>
            <a:r>
              <a:rPr lang="en-US" sz="3200" dirty="0"/>
              <a:t>Double the payload capacity of its predecessor Ariane 4</a:t>
            </a:r>
          </a:p>
          <a:p>
            <a:pPr lvl="1"/>
            <a:r>
              <a:rPr lang="en-US" sz="2700" dirty="0"/>
              <a:t>113 successful launches, 3 failures</a:t>
            </a:r>
          </a:p>
          <a:p>
            <a:r>
              <a:rPr lang="en-US" sz="3200" dirty="0"/>
              <a:t>Flight 501, maiden launch, </a:t>
            </a:r>
          </a:p>
          <a:p>
            <a:pPr>
              <a:buFont typeface="Wingdings 3" charset="0"/>
              <a:buNone/>
            </a:pPr>
            <a:r>
              <a:rPr lang="en-US" sz="3200" i="1" dirty="0"/>
              <a:t>	June 4, 1996,12:34pm</a:t>
            </a:r>
          </a:p>
          <a:p>
            <a:endParaRPr lang="en-US" i="1" dirty="0">
              <a:latin typeface="Gill Sans MT" charset="0"/>
            </a:endParaRPr>
          </a:p>
        </p:txBody>
      </p:sp>
      <p:pic>
        <p:nvPicPr>
          <p:cNvPr id="38915" name="Picture 7" descr="Ariane 5 mock-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3120" y="1981201"/>
            <a:ext cx="3556000" cy="426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543A0FD-1CA6-4228-86A2-78061B4844C8}" type="slidenum">
              <a:rPr lang="en-US" smtClean="0"/>
              <a:t>13</a:t>
            </a:fld>
            <a:endParaRPr lang="en-US"/>
          </a:p>
        </p:txBody>
      </p:sp>
    </p:spTree>
    <p:extLst>
      <p:ext uri="{BB962C8B-B14F-4D97-AF65-F5344CB8AC3E}">
        <p14:creationId xmlns:p14="http://schemas.microsoft.com/office/powerpoint/2010/main" val="48098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9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38915"/>
                                        </p:tgtEl>
                                        <p:attrNameLst>
                                          <p:attrName>style.visibility</p:attrName>
                                        </p:attrNameLst>
                                      </p:cBhvr>
                                      <p:to>
                                        <p:strVal val="visible"/>
                                      </p:to>
                                    </p:set>
                                    <p:animEffect transition="in" filter="dissolve">
                                      <p:cBhvr>
                                        <p:cTn id="11" dur="500"/>
                                        <p:tgtEl>
                                          <p:spTgt spid="38915"/>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8914">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8914">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8914">
                                            <p:txEl>
                                              <p:pRg st="3" end="3"/>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89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p:cNvSpPr>
          <p:nvPr>
            <p:ph type="title"/>
          </p:nvPr>
        </p:nvSpPr>
        <p:spPr/>
        <p:txBody>
          <a:bodyPr/>
          <a:lstStyle/>
          <a:p>
            <a:r>
              <a:rPr lang="en-US" sz="3200" dirty="0"/>
              <a:t>Case Study </a:t>
            </a:r>
            <a:r>
              <a:rPr lang="en-US" sz="3200" dirty="0">
                <a:sym typeface="Symbol" charset="0"/>
              </a:rPr>
              <a:t></a:t>
            </a:r>
            <a:r>
              <a:rPr lang="en-US" sz="3200" dirty="0"/>
              <a:t> Ariane 5: What Happened?</a:t>
            </a:r>
          </a:p>
        </p:txBody>
      </p:sp>
      <p:sp>
        <p:nvSpPr>
          <p:cNvPr id="40962" name="Rectangle 3"/>
          <p:cNvSpPr>
            <a:spLocks noGrp="1"/>
          </p:cNvSpPr>
          <p:nvPr>
            <p:ph idx="1"/>
          </p:nvPr>
        </p:nvSpPr>
        <p:spPr/>
        <p:txBody>
          <a:bodyPr>
            <a:normAutofit lnSpcReduction="10000"/>
          </a:bodyPr>
          <a:lstStyle/>
          <a:p>
            <a:pPr eaLnBrk="1" hangingPunct="1"/>
            <a:r>
              <a:rPr lang="en-US" sz="2800" dirty="0"/>
              <a:t>T0 - T0 + 36s : normal </a:t>
            </a:r>
          </a:p>
          <a:p>
            <a:pPr eaLnBrk="1" hangingPunct="1"/>
            <a:r>
              <a:rPr lang="en-US" sz="2800" dirty="0"/>
              <a:t>Within SRI 2:</a:t>
            </a:r>
          </a:p>
          <a:p>
            <a:pPr lvl="1" eaLnBrk="1" hangingPunct="1"/>
            <a:r>
              <a:rPr lang="en-US" sz="2400" dirty="0"/>
              <a:t>BH (Bias Horizontal) &gt; 2</a:t>
            </a:r>
            <a:r>
              <a:rPr lang="en-US" sz="2400" baseline="30000" dirty="0"/>
              <a:t>15</a:t>
            </a:r>
          </a:p>
          <a:p>
            <a:pPr lvl="1" eaLnBrk="1" hangingPunct="1"/>
            <a:r>
              <a:rPr lang="en-US" sz="2400" dirty="0"/>
              <a:t>convert_double_to_int(BH) fails!</a:t>
            </a:r>
          </a:p>
          <a:p>
            <a:pPr lvl="1" eaLnBrk="1" hangingPunct="1"/>
            <a:r>
              <a:rPr lang="en-US" sz="2400" dirty="0"/>
              <a:t>exception SRI -&gt; crash SRI 2 &amp; 1 </a:t>
            </a:r>
          </a:p>
          <a:p>
            <a:pPr eaLnBrk="1" hangingPunct="1"/>
            <a:r>
              <a:rPr lang="en-US" sz="2800" dirty="0"/>
              <a:t>OBC disoriented</a:t>
            </a:r>
          </a:p>
          <a:p>
            <a:pPr lvl="1" eaLnBrk="1" hangingPunct="1"/>
            <a:r>
              <a:rPr lang="en-US" sz="2400" dirty="0"/>
              <a:t>angle &gt; 20°, huge aerodynamics constraints</a:t>
            </a:r>
          </a:p>
          <a:p>
            <a:pPr lvl="1" eaLnBrk="1" hangingPunct="1"/>
            <a:r>
              <a:rPr lang="en-US" sz="2400" dirty="0"/>
              <a:t>boosters separating...</a:t>
            </a:r>
          </a:p>
          <a:p>
            <a:pPr eaLnBrk="1" hangingPunct="1"/>
            <a:r>
              <a:rPr lang="en-US" sz="2800" dirty="0"/>
              <a:t>T0 + 39s: self destruction </a:t>
            </a:r>
          </a:p>
          <a:p>
            <a:pPr lvl="1" eaLnBrk="1" hangingPunct="1"/>
            <a:r>
              <a:rPr lang="en-US" sz="2400" dirty="0"/>
              <a:t>cost: € 500M</a:t>
            </a:r>
          </a:p>
        </p:txBody>
      </p:sp>
      <p:sp>
        <p:nvSpPr>
          <p:cNvPr id="2" name="Slide Number Placeholder 1"/>
          <p:cNvSpPr>
            <a:spLocks noGrp="1"/>
          </p:cNvSpPr>
          <p:nvPr>
            <p:ph type="sldNum" sz="quarter" idx="12"/>
          </p:nvPr>
        </p:nvSpPr>
        <p:spPr/>
        <p:txBody>
          <a:bodyPr/>
          <a:lstStyle/>
          <a:p>
            <a:fld id="{B543A0FD-1CA6-4228-86A2-78061B4844C8}" type="slidenum">
              <a:rPr lang="en-US" smtClean="0"/>
              <a:t>14</a:t>
            </a:fld>
            <a:endParaRPr lang="en-US"/>
          </a:p>
        </p:txBody>
      </p:sp>
    </p:spTree>
    <p:extLst>
      <p:ext uri="{BB962C8B-B14F-4D97-AF65-F5344CB8AC3E}">
        <p14:creationId xmlns:p14="http://schemas.microsoft.com/office/powerpoint/2010/main" val="1987725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96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96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96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96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96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096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096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96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build="p" bldLvl="2"/>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p:cNvSpPr>
          <p:nvPr>
            <p:ph type="title"/>
          </p:nvPr>
        </p:nvSpPr>
        <p:spPr/>
        <p:txBody>
          <a:bodyPr/>
          <a:lstStyle/>
          <a:p>
            <a:r>
              <a:rPr lang="en-US" sz="3600" dirty="0"/>
              <a:t>Case Study </a:t>
            </a:r>
            <a:r>
              <a:rPr lang="en-US" sz="3600" dirty="0">
                <a:sym typeface="Symbol" charset="0"/>
              </a:rPr>
              <a:t></a:t>
            </a:r>
            <a:r>
              <a:rPr lang="en-US" sz="3600" dirty="0"/>
              <a:t> Ariane 5: Why Did It Happen? </a:t>
            </a:r>
            <a:endParaRPr lang="en-US" sz="2800" dirty="0"/>
          </a:p>
        </p:txBody>
      </p:sp>
      <p:sp>
        <p:nvSpPr>
          <p:cNvPr id="43010" name="Rectangle 3"/>
          <p:cNvSpPr>
            <a:spLocks noGrp="1"/>
          </p:cNvSpPr>
          <p:nvPr>
            <p:ph idx="1"/>
          </p:nvPr>
        </p:nvSpPr>
        <p:spPr/>
        <p:txBody>
          <a:bodyPr>
            <a:normAutofit fontScale="92500" lnSpcReduction="20000"/>
          </a:bodyPr>
          <a:lstStyle/>
          <a:p>
            <a:pPr eaLnBrk="1" hangingPunct="1">
              <a:lnSpc>
                <a:spcPct val="120000"/>
              </a:lnSpc>
              <a:spcBef>
                <a:spcPts val="0"/>
              </a:spcBef>
            </a:pPr>
            <a:r>
              <a:rPr lang="en-US" sz="2400" dirty="0"/>
              <a:t>Not a programming error</a:t>
            </a:r>
          </a:p>
          <a:p>
            <a:pPr lvl="1" eaLnBrk="1" hangingPunct="1">
              <a:lnSpc>
                <a:spcPct val="120000"/>
              </a:lnSpc>
              <a:spcBef>
                <a:spcPts val="0"/>
              </a:spcBef>
            </a:pPr>
            <a:r>
              <a:rPr lang="en-US" sz="2400" dirty="0"/>
              <a:t>unprotected conversion = design decision (~1980)</a:t>
            </a:r>
          </a:p>
          <a:p>
            <a:pPr eaLnBrk="1" hangingPunct="1">
              <a:lnSpc>
                <a:spcPct val="120000"/>
              </a:lnSpc>
              <a:spcBef>
                <a:spcPts val="0"/>
              </a:spcBef>
            </a:pPr>
            <a:r>
              <a:rPr lang="en-US" sz="2400" dirty="0"/>
              <a:t>Not a design error</a:t>
            </a:r>
          </a:p>
          <a:p>
            <a:pPr lvl="1" eaLnBrk="1" hangingPunct="1">
              <a:lnSpc>
                <a:spcPct val="120000"/>
              </a:lnSpc>
              <a:spcBef>
                <a:spcPts val="0"/>
              </a:spcBef>
            </a:pPr>
            <a:r>
              <a:rPr lang="en-US" sz="2400" dirty="0"/>
              <a:t>Justified against Ariane 4 trajectory &amp; RT constraints</a:t>
            </a:r>
          </a:p>
          <a:p>
            <a:pPr eaLnBrk="1" hangingPunct="1">
              <a:lnSpc>
                <a:spcPct val="120000"/>
              </a:lnSpc>
              <a:spcBef>
                <a:spcPts val="0"/>
              </a:spcBef>
            </a:pPr>
            <a:r>
              <a:rPr lang="en-US" sz="2400" dirty="0"/>
              <a:t>Problem with integration testing</a:t>
            </a:r>
          </a:p>
          <a:p>
            <a:pPr lvl="1" eaLnBrk="1" hangingPunct="1">
              <a:lnSpc>
                <a:spcPct val="120000"/>
              </a:lnSpc>
              <a:spcBef>
                <a:spcPts val="0"/>
              </a:spcBef>
            </a:pPr>
            <a:r>
              <a:rPr lang="en-US" sz="2400" dirty="0"/>
              <a:t>Theoretically detectable.  </a:t>
            </a:r>
          </a:p>
          <a:p>
            <a:pPr lvl="1" eaLnBrk="1" hangingPunct="1">
              <a:lnSpc>
                <a:spcPct val="120000"/>
              </a:lnSpc>
              <a:spcBef>
                <a:spcPts val="0"/>
              </a:spcBef>
            </a:pPr>
            <a:r>
              <a:rPr lang="en-US" sz="2400" dirty="0"/>
              <a:t>But huge test space vs. limited resources</a:t>
            </a:r>
          </a:p>
          <a:p>
            <a:pPr lvl="1" eaLnBrk="1" hangingPunct="1">
              <a:lnSpc>
                <a:spcPct val="120000"/>
              </a:lnSpc>
              <a:spcBef>
                <a:spcPts val="0"/>
              </a:spcBef>
            </a:pPr>
            <a:r>
              <a:rPr lang="en-US" sz="2400" dirty="0"/>
              <a:t>Furthermore, SRI useless at this stage of the flight!</a:t>
            </a:r>
          </a:p>
          <a:p>
            <a:pPr eaLnBrk="1" hangingPunct="1">
              <a:lnSpc>
                <a:spcPct val="120000"/>
              </a:lnSpc>
              <a:spcBef>
                <a:spcPts val="0"/>
              </a:spcBef>
            </a:pPr>
            <a:r>
              <a:rPr lang="en-US" sz="2400" dirty="0"/>
              <a:t>Reuse of a component with a hidden constraint</a:t>
            </a:r>
          </a:p>
          <a:p>
            <a:pPr lvl="1" eaLnBrk="1" hangingPunct="1">
              <a:lnSpc>
                <a:spcPct val="120000"/>
              </a:lnSpc>
              <a:spcBef>
                <a:spcPts val="0"/>
              </a:spcBef>
            </a:pPr>
            <a:r>
              <a:rPr lang="en-US" sz="2400" dirty="0"/>
              <a:t>Precondition : abs(BH) &lt; 32768.0</a:t>
            </a:r>
          </a:p>
          <a:p>
            <a:pPr lvl="1" eaLnBrk="1" hangingPunct="1">
              <a:lnSpc>
                <a:spcPct val="120000"/>
              </a:lnSpc>
              <a:spcBef>
                <a:spcPts val="0"/>
              </a:spcBef>
            </a:pPr>
            <a:r>
              <a:rPr lang="en-US" sz="2400" dirty="0"/>
              <a:t>Valid for Ariane 4, but no longer for Ariane 5</a:t>
            </a:r>
          </a:p>
          <a:p>
            <a:pPr lvl="2" eaLnBrk="1" hangingPunct="1">
              <a:lnSpc>
                <a:spcPct val="120000"/>
              </a:lnSpc>
              <a:spcBef>
                <a:spcPts val="0"/>
              </a:spcBef>
            </a:pPr>
            <a:r>
              <a:rPr lang="en-US" i="1" dirty="0"/>
              <a:t>More powerful rocket</a:t>
            </a:r>
            <a:endParaRPr lang="en-US" sz="2400" dirty="0"/>
          </a:p>
        </p:txBody>
      </p:sp>
      <p:sp>
        <p:nvSpPr>
          <p:cNvPr id="2" name="Slide Number Placeholder 1"/>
          <p:cNvSpPr>
            <a:spLocks noGrp="1"/>
          </p:cNvSpPr>
          <p:nvPr>
            <p:ph type="sldNum" sz="quarter" idx="12"/>
          </p:nvPr>
        </p:nvSpPr>
        <p:spPr/>
        <p:txBody>
          <a:bodyPr/>
          <a:lstStyle/>
          <a:p>
            <a:fld id="{B543A0FD-1CA6-4228-86A2-78061B4844C8}" type="slidenum">
              <a:rPr lang="en-US" smtClean="0"/>
              <a:t>15</a:t>
            </a:fld>
            <a:endParaRPr lang="en-US"/>
          </a:p>
        </p:txBody>
      </p:sp>
    </p:spTree>
    <p:extLst>
      <p:ext uri="{BB962C8B-B14F-4D97-AF65-F5344CB8AC3E}">
        <p14:creationId xmlns:p14="http://schemas.microsoft.com/office/powerpoint/2010/main" val="142290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01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01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010">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0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010">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010">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010">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010">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3010">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010">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0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Case Study </a:t>
            </a:r>
            <a:r>
              <a:rPr lang="en-US" sz="3200" dirty="0">
                <a:sym typeface="Symbol" charset="0"/>
              </a:rPr>
              <a:t></a:t>
            </a:r>
            <a:r>
              <a:rPr lang="en-US" sz="3200" dirty="0"/>
              <a:t> Ariane 5:</a:t>
            </a:r>
            <a:br>
              <a:rPr lang="en-US" sz="3200" dirty="0"/>
            </a:br>
            <a:r>
              <a:rPr lang="en-US" sz="3200" dirty="0"/>
              <a:t>Lessons Learned in Software Eng. </a:t>
            </a:r>
          </a:p>
        </p:txBody>
      </p:sp>
      <p:sp>
        <p:nvSpPr>
          <p:cNvPr id="3" name="Content Placeholder 2"/>
          <p:cNvSpPr>
            <a:spLocks noGrp="1"/>
          </p:cNvSpPr>
          <p:nvPr>
            <p:ph idx="1"/>
          </p:nvPr>
        </p:nvSpPr>
        <p:spPr/>
        <p:txBody>
          <a:bodyPr/>
          <a:lstStyle/>
          <a:p>
            <a:r>
              <a:rPr lang="en-US" dirty="0"/>
              <a:t>Test! Test! Test!</a:t>
            </a:r>
          </a:p>
          <a:p>
            <a:r>
              <a:rPr lang="en-US" dirty="0"/>
              <a:t>Test! Even when the code is reused.</a:t>
            </a:r>
          </a:p>
          <a:p>
            <a:r>
              <a:rPr lang="en-US" dirty="0"/>
              <a:t>When reuse, ensure the assumptions are still valid. </a:t>
            </a:r>
          </a:p>
          <a:p>
            <a:r>
              <a:rPr lang="en-US" dirty="0"/>
              <a:t>When write reusable code, document the assumptions. </a:t>
            </a:r>
          </a:p>
          <a:p>
            <a:r>
              <a:rPr lang="en-US" dirty="0"/>
              <a:t>Write fail-safe code.</a:t>
            </a:r>
          </a:p>
          <a:p>
            <a:r>
              <a:rPr lang="en-US" dirty="0"/>
              <a:t>Do not propagate errors.</a:t>
            </a:r>
          </a:p>
          <a:p>
            <a:endParaRPr lang="en-US" dirty="0"/>
          </a:p>
        </p:txBody>
      </p:sp>
      <p:sp>
        <p:nvSpPr>
          <p:cNvPr id="4" name="Slide Number Placeholder 3"/>
          <p:cNvSpPr>
            <a:spLocks noGrp="1"/>
          </p:cNvSpPr>
          <p:nvPr>
            <p:ph type="sldNum" sz="quarter" idx="12"/>
          </p:nvPr>
        </p:nvSpPr>
        <p:spPr/>
        <p:txBody>
          <a:bodyPr/>
          <a:lstStyle/>
          <a:p>
            <a:fld id="{B543A0FD-1CA6-4228-86A2-78061B4844C8}" type="slidenum">
              <a:rPr lang="en-US" smtClean="0"/>
              <a:t>16</a:t>
            </a:fld>
            <a:endParaRPr lang="en-US"/>
          </a:p>
        </p:txBody>
      </p:sp>
    </p:spTree>
    <p:extLst>
      <p:ext uri="{BB962C8B-B14F-4D97-AF65-F5344CB8AC3E}">
        <p14:creationId xmlns:p14="http://schemas.microsoft.com/office/powerpoint/2010/main" val="1154608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Why Software Testing is Important?</a:t>
            </a:r>
          </a:p>
        </p:txBody>
      </p:sp>
      <p:sp>
        <p:nvSpPr>
          <p:cNvPr id="3" name="Content Placeholder 2">
            <a:extLst>
              <a:ext uri="{FF2B5EF4-FFF2-40B4-BE49-F238E27FC236}">
                <a16:creationId xmlns:a16="http://schemas.microsoft.com/office/drawing/2014/main" id="{E6CEC10E-E948-477D-B407-CFD62B291428}"/>
              </a:ext>
            </a:extLst>
          </p:cNvPr>
          <p:cNvSpPr>
            <a:spLocks noGrp="1"/>
          </p:cNvSpPr>
          <p:nvPr>
            <p:ph idx="1"/>
          </p:nvPr>
        </p:nvSpPr>
        <p:spPr>
          <a:xfrm>
            <a:off x="932688" y="2078182"/>
            <a:ext cx="9963912" cy="3472873"/>
          </a:xfrm>
        </p:spPr>
        <p:txBody>
          <a:bodyPr/>
          <a:lstStyle/>
          <a:p>
            <a:pPr>
              <a:lnSpc>
                <a:spcPct val="100000"/>
              </a:lnSpc>
            </a:pPr>
            <a:r>
              <a:rPr lang="en-US" dirty="0"/>
              <a:t>History is full of such examples. Look for more examples!</a:t>
            </a:r>
          </a:p>
          <a:p>
            <a:pPr>
              <a:lnSpc>
                <a:spcPct val="100000"/>
              </a:lnSpc>
            </a:pPr>
            <a:r>
              <a:rPr lang="en-US" dirty="0"/>
              <a:t>Testing is </a:t>
            </a:r>
            <a:r>
              <a:rPr lang="en-US" b="1" dirty="0"/>
              <a:t>important</a:t>
            </a:r>
            <a:r>
              <a:rPr lang="en-US" dirty="0"/>
              <a:t> because software bugs could be </a:t>
            </a:r>
            <a:r>
              <a:rPr lang="en-US" b="1" dirty="0"/>
              <a:t>expensive</a:t>
            </a:r>
            <a:r>
              <a:rPr lang="en-US" dirty="0"/>
              <a:t> or even </a:t>
            </a:r>
            <a:r>
              <a:rPr lang="en-US" b="1" dirty="0"/>
              <a:t>dangerous</a:t>
            </a:r>
            <a:r>
              <a:rPr lang="en-US" dirty="0"/>
              <a:t>. </a:t>
            </a:r>
          </a:p>
          <a:p>
            <a:pPr>
              <a:lnSpc>
                <a:spcPct val="100000"/>
              </a:lnSpc>
            </a:pPr>
            <a:r>
              <a:rPr lang="en-US" dirty="0"/>
              <a:t>Software bugs can potentially cause </a:t>
            </a:r>
            <a:r>
              <a:rPr lang="en-US" b="1" dirty="0"/>
              <a:t>monetary</a:t>
            </a:r>
            <a:r>
              <a:rPr lang="en-US" dirty="0"/>
              <a:t> and </a:t>
            </a:r>
            <a:r>
              <a:rPr lang="en-US" b="1" dirty="0"/>
              <a:t>human loss</a:t>
            </a:r>
            <a:r>
              <a:rPr lang="en-US" dirty="0"/>
              <a:t>, </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17</a:t>
            </a:fld>
            <a:endParaRPr lang="en-US"/>
          </a:p>
        </p:txBody>
      </p:sp>
    </p:spTree>
    <p:extLst>
      <p:ext uri="{BB962C8B-B14F-4D97-AF65-F5344CB8AC3E}">
        <p14:creationId xmlns:p14="http://schemas.microsoft.com/office/powerpoint/2010/main" val="181463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Why Programs fail</a:t>
            </a:r>
            <a:endParaRPr lang="en-US" dirty="0"/>
          </a:p>
        </p:txBody>
      </p:sp>
      <p:sp>
        <p:nvSpPr>
          <p:cNvPr id="3" name="Content Placeholder 2"/>
          <p:cNvSpPr>
            <a:spLocks noGrp="1"/>
          </p:cNvSpPr>
          <p:nvPr>
            <p:ph idx="1"/>
          </p:nvPr>
        </p:nvSpPr>
        <p:spPr/>
        <p:txBody>
          <a:bodyPr/>
          <a:lstStyle/>
          <a:p>
            <a:r>
              <a:rPr lang="en-US" dirty="0"/>
              <a:t>In </a:t>
            </a:r>
            <a:r>
              <a:rPr lang="en-US" i="1" dirty="0"/>
              <a:t>Federalist 51</a:t>
            </a:r>
            <a:r>
              <a:rPr lang="en-US" dirty="0"/>
              <a:t>, James Madison wrote: “If men were angels, no government would be necessary.” </a:t>
            </a:r>
          </a:p>
          <a:p>
            <a:r>
              <a:rPr lang="en-US" dirty="0"/>
              <a:t>If he lived today, Madison might have written: “If software developers were angels, debugging would be unnecessary.” </a:t>
            </a:r>
          </a:p>
          <a:p>
            <a:endParaRPr lang="en-US" dirty="0"/>
          </a:p>
        </p:txBody>
      </p:sp>
      <p:sp>
        <p:nvSpPr>
          <p:cNvPr id="4" name="Slide Number Placeholder 3"/>
          <p:cNvSpPr>
            <a:spLocks noGrp="1"/>
          </p:cNvSpPr>
          <p:nvPr>
            <p:ph type="sldNum" sz="quarter" idx="12"/>
          </p:nvPr>
        </p:nvSpPr>
        <p:spPr/>
        <p:txBody>
          <a:bodyPr/>
          <a:lstStyle/>
          <a:p>
            <a:fld id="{B543A0FD-1CA6-4228-86A2-78061B4844C8}" type="slidenum">
              <a:rPr lang="en-US" smtClean="0"/>
              <a:t>18</a:t>
            </a:fld>
            <a:endParaRPr lang="en-US"/>
          </a:p>
        </p:txBody>
      </p:sp>
    </p:spTree>
    <p:extLst>
      <p:ext uri="{BB962C8B-B14F-4D97-AF65-F5344CB8AC3E}">
        <p14:creationId xmlns:p14="http://schemas.microsoft.com/office/powerpoint/2010/main" val="1194423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Why Programs fail</a:t>
            </a:r>
            <a:endParaRPr lang="en-US" dirty="0"/>
          </a:p>
        </p:txBody>
      </p:sp>
      <p:sp>
        <p:nvSpPr>
          <p:cNvPr id="3" name="Content Placeholder 2"/>
          <p:cNvSpPr>
            <a:spLocks noGrp="1"/>
          </p:cNvSpPr>
          <p:nvPr>
            <p:ph idx="1"/>
          </p:nvPr>
        </p:nvSpPr>
        <p:spPr/>
        <p:txBody>
          <a:bodyPr>
            <a:normAutofit fontScale="92500" lnSpcReduction="10000"/>
          </a:bodyPr>
          <a:lstStyle/>
          <a:p>
            <a:pPr marL="0" indent="0">
              <a:lnSpc>
                <a:spcPct val="120000"/>
              </a:lnSpc>
              <a:buNone/>
            </a:pPr>
            <a:r>
              <a:rPr lang="en-US" dirty="0"/>
              <a:t>Congratulations!</a:t>
            </a:r>
          </a:p>
          <a:p>
            <a:pPr>
              <a:lnSpc>
                <a:spcPct val="120000"/>
              </a:lnSpc>
              <a:spcBef>
                <a:spcPts val="0"/>
              </a:spcBef>
            </a:pPr>
            <a:r>
              <a:rPr lang="en-US" sz="2000" dirty="0"/>
              <a:t>Your code is complete. It compiles. It runs </a:t>
            </a:r>
            <a:r>
              <a:rPr lang="is-IS" sz="2000" dirty="0"/>
              <a:t>…</a:t>
            </a:r>
          </a:p>
          <a:p>
            <a:pPr>
              <a:lnSpc>
                <a:spcPct val="120000"/>
              </a:lnSpc>
              <a:spcBef>
                <a:spcPts val="0"/>
              </a:spcBef>
            </a:pPr>
            <a:r>
              <a:rPr lang="en-US" sz="2000" dirty="0"/>
              <a:t>Your program fails. How can this be? </a:t>
            </a:r>
          </a:p>
          <a:p>
            <a:pPr>
              <a:lnSpc>
                <a:spcPct val="120000"/>
              </a:lnSpc>
              <a:spcBef>
                <a:spcPts val="0"/>
              </a:spcBef>
            </a:pPr>
            <a:r>
              <a:rPr lang="en-US" sz="2000" dirty="0"/>
              <a:t>There is a defect in the code. When the code is executed, the defect causes bad behavior, which later becomes visible as a failure. </a:t>
            </a:r>
          </a:p>
          <a:p>
            <a:pPr>
              <a:lnSpc>
                <a:spcPct val="120000"/>
              </a:lnSpc>
              <a:spcBef>
                <a:spcPts val="0"/>
              </a:spcBef>
            </a:pPr>
            <a:r>
              <a:rPr lang="en-US" sz="2000" dirty="0"/>
              <a:t>Before a program can be debugged, we must set it up such that it can be </a:t>
            </a:r>
            <a:r>
              <a:rPr lang="en-US" sz="2000" i="1" dirty="0"/>
              <a:t>tested </a:t>
            </a:r>
            <a:r>
              <a:rPr lang="en-US" sz="2000" dirty="0"/>
              <a:t>— that is, executed with the intent to make it fail. </a:t>
            </a:r>
          </a:p>
          <a:p>
            <a:pPr>
              <a:lnSpc>
                <a:spcPct val="120000"/>
              </a:lnSpc>
              <a:spcBef>
                <a:spcPts val="0"/>
              </a:spcBef>
            </a:pPr>
            <a:r>
              <a:rPr lang="en-US" sz="2000" dirty="0"/>
              <a:t>The first step in debugging is to </a:t>
            </a:r>
            <a:r>
              <a:rPr lang="en-US" sz="2000" i="1" dirty="0"/>
              <a:t>reproduce </a:t>
            </a:r>
            <a:r>
              <a:rPr lang="en-US" sz="2000" dirty="0"/>
              <a:t>the problem in question — that is, to create a test case that causes the program to fail in the specified way. </a:t>
            </a:r>
          </a:p>
          <a:p>
            <a:pPr lvl="1">
              <a:lnSpc>
                <a:spcPct val="120000"/>
              </a:lnSpc>
              <a:spcBef>
                <a:spcPts val="0"/>
              </a:spcBef>
            </a:pPr>
            <a:r>
              <a:rPr lang="en-US" dirty="0"/>
              <a:t>The first reason is to bring it under control, such that it can be observed. </a:t>
            </a:r>
          </a:p>
          <a:p>
            <a:pPr lvl="1">
              <a:lnSpc>
                <a:spcPct val="120000"/>
              </a:lnSpc>
              <a:spcBef>
                <a:spcPts val="0"/>
              </a:spcBef>
            </a:pPr>
            <a:r>
              <a:rPr lang="en-US" dirty="0"/>
              <a:t>The second reason is to verify the success of the fix. </a:t>
            </a:r>
          </a:p>
          <a:p>
            <a:pPr>
              <a:lnSpc>
                <a:spcPct val="120000"/>
              </a:lnSpc>
              <a:spcBef>
                <a:spcPts val="0"/>
              </a:spcBef>
            </a:pPr>
            <a:r>
              <a:rPr lang="en-US" sz="2000" dirty="0"/>
              <a:t>Now you will have the fun of testing and debugging</a:t>
            </a:r>
            <a:r>
              <a:rPr lang="en-US" sz="2000" dirty="0" smtClean="0"/>
              <a:t>!</a:t>
            </a:r>
            <a:endParaRPr lang="en-US" sz="2000" dirty="0"/>
          </a:p>
        </p:txBody>
      </p:sp>
      <p:sp>
        <p:nvSpPr>
          <p:cNvPr id="4" name="Slide Number Placeholder 3"/>
          <p:cNvSpPr>
            <a:spLocks noGrp="1"/>
          </p:cNvSpPr>
          <p:nvPr>
            <p:ph type="sldNum" sz="quarter" idx="12"/>
          </p:nvPr>
        </p:nvSpPr>
        <p:spPr/>
        <p:txBody>
          <a:bodyPr/>
          <a:lstStyle/>
          <a:p>
            <a:fld id="{B543A0FD-1CA6-4228-86A2-78061B4844C8}" type="slidenum">
              <a:rPr lang="en-US" smtClean="0"/>
              <a:t>19</a:t>
            </a:fld>
            <a:endParaRPr lang="en-US"/>
          </a:p>
        </p:txBody>
      </p:sp>
    </p:spTree>
    <p:extLst>
      <p:ext uri="{BB962C8B-B14F-4D97-AF65-F5344CB8AC3E}">
        <p14:creationId xmlns:p14="http://schemas.microsoft.com/office/powerpoint/2010/main" val="197866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9154" name="Rectangle 2"/>
          <p:cNvSpPr>
            <a:spLocks noGrp="1" noChangeArrowheads="1"/>
          </p:cNvSpPr>
          <p:nvPr>
            <p:ph type="title"/>
          </p:nvPr>
        </p:nvSpPr>
        <p:spPr/>
        <p:txBody>
          <a:bodyPr/>
          <a:lstStyle/>
          <a:p>
            <a:pPr>
              <a:defRPr/>
            </a:pPr>
            <a:r>
              <a:rPr lang="en-US" dirty="0">
                <a:latin typeface="Arial" charset="0"/>
                <a:ea typeface="ＭＳ Ｐゴシック" charset="0"/>
                <a:cs typeface="ＭＳ Ｐゴシック" charset="0"/>
              </a:rPr>
              <a:t>Thought for the Day</a:t>
            </a:r>
          </a:p>
        </p:txBody>
      </p:sp>
      <p:sp>
        <p:nvSpPr>
          <p:cNvPr id="66562" name="Rectangle 3"/>
          <p:cNvSpPr>
            <a:spLocks noGrp="1" noChangeArrowheads="1"/>
          </p:cNvSpPr>
          <p:nvPr>
            <p:ph idx="1"/>
          </p:nvPr>
        </p:nvSpPr>
        <p:spPr/>
        <p:txBody>
          <a:bodyPr/>
          <a:lstStyle/>
          <a:p>
            <a:pPr>
              <a:buFont typeface="Wingdings" charset="0"/>
              <a:buNone/>
            </a:pPr>
            <a:r>
              <a:rPr lang="en-US" dirty="0">
                <a:latin typeface="Arial" charset="0"/>
                <a:ea typeface="ＭＳ Ｐゴシック" charset="0"/>
                <a:cs typeface="ＭＳ Ｐゴシック" charset="0"/>
              </a:rPr>
              <a:t>Software Testing takes at least twice as long as estimated.</a:t>
            </a:r>
          </a:p>
        </p:txBody>
      </p:sp>
      <p:sp>
        <p:nvSpPr>
          <p:cNvPr id="2" name="Slide Number Placeholder 1"/>
          <p:cNvSpPr>
            <a:spLocks noGrp="1"/>
          </p:cNvSpPr>
          <p:nvPr>
            <p:ph type="sldNum" sz="quarter" idx="12"/>
          </p:nvPr>
        </p:nvSpPr>
        <p:spPr/>
        <p:txBody>
          <a:bodyPr/>
          <a:lstStyle/>
          <a:p>
            <a:fld id="{B543A0FD-1CA6-4228-86A2-78061B4844C8}" type="slidenum">
              <a:rPr lang="en-US" smtClean="0"/>
              <a:t>2</a:t>
            </a:fld>
            <a:endParaRPr lang="en-US"/>
          </a:p>
        </p:txBody>
      </p:sp>
    </p:spTree>
    <p:extLst>
      <p:ext uri="{BB962C8B-B14F-4D97-AF65-F5344CB8AC3E}">
        <p14:creationId xmlns:p14="http://schemas.microsoft.com/office/powerpoint/2010/main" val="216103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en-US" dirty="0"/>
              <a:t>Why Do We Test? </a:t>
            </a:r>
            <a:endParaRPr lang="en-US" sz="3200" dirty="0"/>
          </a:p>
        </p:txBody>
      </p:sp>
      <p:sp>
        <p:nvSpPr>
          <p:cNvPr id="36866" name="Rectangle 3"/>
          <p:cNvSpPr>
            <a:spLocks noGrp="1" noChangeArrowheads="1"/>
          </p:cNvSpPr>
          <p:nvPr>
            <p:ph idx="1"/>
          </p:nvPr>
        </p:nvSpPr>
        <p:spPr/>
        <p:txBody>
          <a:bodyPr>
            <a:normAutofit/>
          </a:bodyPr>
          <a:lstStyle/>
          <a:p>
            <a:pPr eaLnBrk="1" hangingPunct="1"/>
            <a:r>
              <a:rPr lang="en-US" sz="3200" dirty="0"/>
              <a:t>Testing is expensive.</a:t>
            </a:r>
          </a:p>
          <a:p>
            <a:pPr marL="742950" lvl="1" indent="-285750" eaLnBrk="1" hangingPunct="1"/>
            <a:r>
              <a:rPr lang="en-US" sz="2800" dirty="0"/>
              <a:t>So are failures!</a:t>
            </a:r>
          </a:p>
          <a:p>
            <a:pPr eaLnBrk="1" hangingPunct="1"/>
            <a:r>
              <a:rPr lang="en-US" sz="3200" dirty="0"/>
              <a:t>What do we gain from that cost?</a:t>
            </a:r>
          </a:p>
          <a:p>
            <a:pPr marL="742950" lvl="1" indent="-285750" eaLnBrk="1" hangingPunct="1"/>
            <a:r>
              <a:rPr lang="en-US" sz="2800" dirty="0"/>
              <a:t>Finding bugs</a:t>
            </a:r>
          </a:p>
          <a:p>
            <a:pPr marL="742950" lvl="1" indent="-285750" eaLnBrk="1" hangingPunct="1"/>
            <a:r>
              <a:rPr lang="en-US" sz="2800" dirty="0"/>
              <a:t>Leading to</a:t>
            </a:r>
          </a:p>
          <a:p>
            <a:pPr marL="1038225" lvl="2" indent="-285750"/>
            <a:r>
              <a:rPr lang="en-US" sz="2800" dirty="0"/>
              <a:t>Fixing bugs</a:t>
            </a:r>
          </a:p>
          <a:p>
            <a:pPr marL="1038225" lvl="2" indent="-285750"/>
            <a:r>
              <a:rPr lang="en-US" sz="2800" dirty="0"/>
              <a:t>Raising the quality of the program or system we are testing</a:t>
            </a:r>
          </a:p>
        </p:txBody>
      </p:sp>
      <p:sp>
        <p:nvSpPr>
          <p:cNvPr id="2" name="Slide Number Placeholder 1"/>
          <p:cNvSpPr>
            <a:spLocks noGrp="1"/>
          </p:cNvSpPr>
          <p:nvPr>
            <p:ph type="sldNum" sz="quarter" idx="12"/>
          </p:nvPr>
        </p:nvSpPr>
        <p:spPr/>
        <p:txBody>
          <a:bodyPr/>
          <a:lstStyle/>
          <a:p>
            <a:fld id="{B543A0FD-1CA6-4228-86A2-78061B4844C8}" type="slidenum">
              <a:rPr lang="en-US" smtClean="0"/>
              <a:t>20</a:t>
            </a:fld>
            <a:endParaRPr lang="en-US"/>
          </a:p>
        </p:txBody>
      </p:sp>
    </p:spTree>
    <p:extLst>
      <p:ext uri="{BB962C8B-B14F-4D97-AF65-F5344CB8AC3E}">
        <p14:creationId xmlns:p14="http://schemas.microsoft.com/office/powerpoint/2010/main" val="43538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6">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66">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866">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86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Trade-Offs of Cost and Failures</a:t>
            </a:r>
          </a:p>
        </p:txBody>
      </p:sp>
      <p:sp>
        <p:nvSpPr>
          <p:cNvPr id="3" name="Content Placeholder 2"/>
          <p:cNvSpPr>
            <a:spLocks noGrp="1"/>
          </p:cNvSpPr>
          <p:nvPr>
            <p:ph idx="1"/>
          </p:nvPr>
        </p:nvSpPr>
        <p:spPr/>
        <p:txBody>
          <a:bodyPr>
            <a:normAutofit/>
          </a:bodyPr>
          <a:lstStyle/>
          <a:p>
            <a:pPr marL="0" indent="0">
              <a:buNone/>
            </a:pPr>
            <a:r>
              <a:rPr lang="en-AU" dirty="0"/>
              <a:t>Total Cost of Quality (CoQ) =</a:t>
            </a:r>
            <a:br>
              <a:rPr lang="en-AU" dirty="0"/>
            </a:br>
            <a:r>
              <a:rPr lang="en-AU" sz="2400" dirty="0"/>
              <a:t>	Cost of Conformance (CoC) +</a:t>
            </a:r>
            <a:br>
              <a:rPr lang="en-AU" sz="2400" dirty="0"/>
            </a:br>
            <a:r>
              <a:rPr lang="en-AU" sz="2400" dirty="0"/>
              <a:t>	Cost of Non-Conformance (CoNC)</a:t>
            </a:r>
          </a:p>
          <a:p>
            <a:r>
              <a:rPr lang="en-AU" dirty="0"/>
              <a:t>Cost of Conformance</a:t>
            </a:r>
          </a:p>
          <a:p>
            <a:pPr marL="731838" lvl="1" indent="-457200"/>
            <a:r>
              <a:rPr lang="en-AU" dirty="0"/>
              <a:t>Prevention: </a:t>
            </a:r>
            <a:r>
              <a:rPr lang="en-US" dirty="0"/>
              <a:t>quality planning, investment in tools, quality training</a:t>
            </a:r>
            <a:endParaRPr lang="en-AU" dirty="0"/>
          </a:p>
          <a:p>
            <a:pPr marL="731838" lvl="1" indent="-457200"/>
            <a:r>
              <a:rPr lang="en-AU" dirty="0"/>
              <a:t>Appraisal: testing, inspection </a:t>
            </a:r>
          </a:p>
          <a:p>
            <a:r>
              <a:rPr lang="en-AU" dirty="0"/>
              <a:t>Cost of Non-Conformance</a:t>
            </a:r>
          </a:p>
          <a:p>
            <a:pPr marL="731838" lvl="1" indent="-457200"/>
            <a:r>
              <a:rPr lang="en-AU" dirty="0"/>
              <a:t>Internal failures: rework</a:t>
            </a:r>
          </a:p>
          <a:p>
            <a:pPr marL="731838" lvl="1" indent="-457200"/>
            <a:r>
              <a:rPr lang="en-AU" dirty="0"/>
              <a:t>External failure: liability, loss of properties, loss of lives</a:t>
            </a:r>
            <a:endParaRPr lang="en-US" dirty="0"/>
          </a:p>
        </p:txBody>
      </p:sp>
      <p:sp>
        <p:nvSpPr>
          <p:cNvPr id="4" name="Slide Number Placeholder 3"/>
          <p:cNvSpPr>
            <a:spLocks noGrp="1"/>
          </p:cNvSpPr>
          <p:nvPr>
            <p:ph type="sldNum" sz="quarter" idx="12"/>
          </p:nvPr>
        </p:nvSpPr>
        <p:spPr/>
        <p:txBody>
          <a:bodyPr/>
          <a:lstStyle/>
          <a:p>
            <a:fld id="{B543A0FD-1CA6-4228-86A2-78061B4844C8}" type="slidenum">
              <a:rPr lang="en-US" smtClean="0"/>
              <a:t>21</a:t>
            </a:fld>
            <a:endParaRPr lang="en-US"/>
          </a:p>
        </p:txBody>
      </p:sp>
    </p:spTree>
    <p:extLst>
      <p:ext uri="{BB962C8B-B14F-4D97-AF65-F5344CB8AC3E}">
        <p14:creationId xmlns:p14="http://schemas.microsoft.com/office/powerpoint/2010/main" val="120323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Trade-Offs of Cost and Failures</a:t>
            </a:r>
          </a:p>
        </p:txBody>
      </p:sp>
      <p:sp>
        <p:nvSpPr>
          <p:cNvPr id="3" name="Content Placeholder 2"/>
          <p:cNvSpPr>
            <a:spLocks noGrp="1"/>
          </p:cNvSpPr>
          <p:nvPr>
            <p:ph idx="1"/>
          </p:nvPr>
        </p:nvSpPr>
        <p:spPr/>
        <p:txBody>
          <a:bodyPr/>
          <a:lstStyle/>
          <a:p>
            <a:r>
              <a:rPr lang="en-AU" dirty="0"/>
              <a:t>Testing adds to Cost of Conformance</a:t>
            </a:r>
          </a:p>
          <a:p>
            <a:r>
              <a:rPr lang="en-AU" dirty="0"/>
              <a:t>It must directly reduce Cost of Non-Conformance</a:t>
            </a:r>
            <a:endParaRPr lang="en-US" dirty="0"/>
          </a:p>
        </p:txBody>
      </p:sp>
      <p:pic>
        <p:nvPicPr>
          <p:cNvPr id="1026" name="Picture 2" descr="Image result for Trade-Offs of Cost and Failur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3569" y="3093102"/>
            <a:ext cx="5143500" cy="2933701"/>
          </a:xfrm>
          <a:prstGeom prst="rect">
            <a:avLst/>
          </a:prstGeom>
          <a:noFill/>
          <a:extLst>
            <a:ext uri="{909E8E84-426E-40dd-AFC4-6F175D3DCCD1}">
              <a14:hiddenFill xmlns:a14="http://schemas.microsoft.com/office/drawing/2010/main" xmlns="">
                <a:solidFill>
                  <a:srgbClr val="FFFFFF"/>
                </a:solidFill>
              </a14:hiddenFill>
            </a:ext>
          </a:extLst>
        </p:spPr>
      </p:pic>
      <p:sp>
        <p:nvSpPr>
          <p:cNvPr id="4" name="Slide Number Placeholder 3"/>
          <p:cNvSpPr>
            <a:spLocks noGrp="1"/>
          </p:cNvSpPr>
          <p:nvPr>
            <p:ph type="sldNum" sz="quarter" idx="12"/>
          </p:nvPr>
        </p:nvSpPr>
        <p:spPr/>
        <p:txBody>
          <a:bodyPr/>
          <a:lstStyle/>
          <a:p>
            <a:fld id="{B543A0FD-1CA6-4228-86A2-78061B4844C8}" type="slidenum">
              <a:rPr lang="en-US" smtClean="0"/>
              <a:t>22</a:t>
            </a:fld>
            <a:endParaRPr lang="en-US"/>
          </a:p>
        </p:txBody>
      </p:sp>
    </p:spTree>
    <p:extLst>
      <p:ext uri="{BB962C8B-B14F-4D97-AF65-F5344CB8AC3E}">
        <p14:creationId xmlns:p14="http://schemas.microsoft.com/office/powerpoint/2010/main" val="272336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p:cNvSpPr>
          <p:nvPr>
            <p:ph type="title"/>
          </p:nvPr>
        </p:nvSpPr>
        <p:spPr>
          <a:xfrm>
            <a:off x="831850" y="2445030"/>
            <a:ext cx="10515600" cy="2852737"/>
          </a:xfrm>
        </p:spPr>
        <p:txBody>
          <a:bodyPr>
            <a:normAutofit/>
          </a:bodyPr>
          <a:lstStyle/>
          <a:p>
            <a:pPr algn="ctr"/>
            <a:r>
              <a:rPr lang="en-US" dirty="0" smtClean="0"/>
              <a:t>Software </a:t>
            </a:r>
            <a:r>
              <a:rPr lang="en-US" dirty="0"/>
              <a:t>Testing</a:t>
            </a:r>
            <a:endParaRPr lang="en-US" sz="4400" dirty="0"/>
          </a:p>
        </p:txBody>
      </p:sp>
      <p:pic>
        <p:nvPicPr>
          <p:cNvPr id="186376" name="Picture 8" descr="http://activerain.com/image_store/uploads/4/8/0/5/6/ar11698309606508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057" y="355381"/>
            <a:ext cx="8737600" cy="3686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Slide Number Placeholder 2"/>
          <p:cNvSpPr>
            <a:spLocks noGrp="1"/>
          </p:cNvSpPr>
          <p:nvPr>
            <p:ph type="sldNum" sz="quarter" idx="12"/>
          </p:nvPr>
        </p:nvSpPr>
        <p:spPr/>
        <p:txBody>
          <a:bodyPr/>
          <a:lstStyle/>
          <a:p>
            <a:fld id="{B543A0FD-1CA6-4228-86A2-78061B4844C8}" type="slidenum">
              <a:rPr lang="en-US" smtClean="0"/>
              <a:t>23</a:t>
            </a:fld>
            <a:endParaRPr lang="en-US"/>
          </a:p>
        </p:txBody>
      </p:sp>
    </p:spTree>
    <p:extLst>
      <p:ext uri="{BB962C8B-B14F-4D97-AF65-F5344CB8AC3E}">
        <p14:creationId xmlns:p14="http://schemas.microsoft.com/office/powerpoint/2010/main" val="84080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186376"/>
                                        </p:tgtEl>
                                        <p:attrNameLst>
                                          <p:attrName>style.visibility</p:attrName>
                                        </p:attrNameLst>
                                      </p:cBhvr>
                                      <p:to>
                                        <p:strVal val="visible"/>
                                      </p:to>
                                    </p:set>
                                    <p:anim calcmode="lin" valueType="num">
                                      <p:cBhvr>
                                        <p:cTn id="7" dur="500" fill="hold"/>
                                        <p:tgtEl>
                                          <p:spTgt spid="186376"/>
                                        </p:tgtEl>
                                        <p:attrNameLst>
                                          <p:attrName>ppt_w</p:attrName>
                                        </p:attrNameLst>
                                      </p:cBhvr>
                                      <p:tavLst>
                                        <p:tav tm="0">
                                          <p:val>
                                            <p:strVal val="#ppt_w*0.05"/>
                                          </p:val>
                                        </p:tav>
                                        <p:tav tm="100000">
                                          <p:val>
                                            <p:strVal val="#ppt_w"/>
                                          </p:val>
                                        </p:tav>
                                      </p:tavLst>
                                    </p:anim>
                                    <p:anim calcmode="lin" valueType="num">
                                      <p:cBhvr>
                                        <p:cTn id="8" dur="500" fill="hold"/>
                                        <p:tgtEl>
                                          <p:spTgt spid="186376"/>
                                        </p:tgtEl>
                                        <p:attrNameLst>
                                          <p:attrName>ppt_h</p:attrName>
                                        </p:attrNameLst>
                                      </p:cBhvr>
                                      <p:tavLst>
                                        <p:tav tm="0">
                                          <p:val>
                                            <p:strVal val="#ppt_h"/>
                                          </p:val>
                                        </p:tav>
                                        <p:tav tm="100000">
                                          <p:val>
                                            <p:strVal val="#ppt_h"/>
                                          </p:val>
                                        </p:tav>
                                      </p:tavLst>
                                    </p:anim>
                                    <p:anim calcmode="lin" valueType="num">
                                      <p:cBhvr>
                                        <p:cTn id="9" dur="500" fill="hold"/>
                                        <p:tgtEl>
                                          <p:spTgt spid="186376"/>
                                        </p:tgtEl>
                                        <p:attrNameLst>
                                          <p:attrName>ppt_x</p:attrName>
                                        </p:attrNameLst>
                                      </p:cBhvr>
                                      <p:tavLst>
                                        <p:tav tm="0">
                                          <p:val>
                                            <p:strVal val="#ppt_x-.2"/>
                                          </p:val>
                                        </p:tav>
                                        <p:tav tm="100000">
                                          <p:val>
                                            <p:strVal val="#ppt_x"/>
                                          </p:val>
                                        </p:tav>
                                      </p:tavLst>
                                    </p:anim>
                                    <p:anim calcmode="lin" valueType="num">
                                      <p:cBhvr>
                                        <p:cTn id="10" dur="500" fill="hold"/>
                                        <p:tgtEl>
                                          <p:spTgt spid="186376"/>
                                        </p:tgtEl>
                                        <p:attrNameLst>
                                          <p:attrName>ppt_y</p:attrName>
                                        </p:attrNameLst>
                                      </p:cBhvr>
                                      <p:tavLst>
                                        <p:tav tm="0">
                                          <p:val>
                                            <p:strVal val="#ppt_y"/>
                                          </p:val>
                                        </p:tav>
                                        <p:tav tm="100000">
                                          <p:val>
                                            <p:strVal val="#ppt_y"/>
                                          </p:val>
                                        </p:tav>
                                      </p:tavLst>
                                    </p:anim>
                                    <p:animEffect transition="in" filter="fade">
                                      <p:cBhvr>
                                        <p:cTn id="11" dur="500"/>
                                        <p:tgtEl>
                                          <p:spTgt spid="186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p:cNvSpPr>
          <p:nvPr>
            <p:ph type="title"/>
          </p:nvPr>
        </p:nvSpPr>
        <p:spPr/>
        <p:txBody>
          <a:bodyPr/>
          <a:lstStyle/>
          <a:p>
            <a:r>
              <a:rPr lang="en-US" dirty="0"/>
              <a:t>Myth #1 in Software Testing</a:t>
            </a:r>
          </a:p>
        </p:txBody>
      </p:sp>
      <p:sp>
        <p:nvSpPr>
          <p:cNvPr id="24578" name="Rectangle 3"/>
          <p:cNvSpPr>
            <a:spLocks noGrp="1"/>
          </p:cNvSpPr>
          <p:nvPr>
            <p:ph idx="1"/>
          </p:nvPr>
        </p:nvSpPr>
        <p:spPr>
          <a:xfrm>
            <a:off x="1295400" y="1981202"/>
            <a:ext cx="9601200" cy="1672034"/>
          </a:xfrm>
        </p:spPr>
        <p:txBody>
          <a:bodyPr>
            <a:normAutofit lnSpcReduction="10000"/>
          </a:bodyPr>
          <a:lstStyle/>
          <a:p>
            <a:pPr marL="0" indent="0">
              <a:buNone/>
            </a:pPr>
            <a:r>
              <a:rPr lang="en-US" sz="3400" dirty="0"/>
              <a:t>Q: What is the objective of software testing?</a:t>
            </a:r>
          </a:p>
          <a:p>
            <a:pPr marL="0" indent="0">
              <a:buNone/>
            </a:pPr>
            <a:r>
              <a:rPr lang="en-US" sz="3400" dirty="0"/>
              <a:t>A: Testing is to show that there are no </a:t>
            </a:r>
          </a:p>
          <a:p>
            <a:pPr marL="0" indent="0">
              <a:buNone/>
            </a:pPr>
            <a:r>
              <a:rPr lang="en-US" sz="3400" dirty="0"/>
              <a:t>     errors/bugs/defects in the software.</a:t>
            </a:r>
          </a:p>
        </p:txBody>
      </p:sp>
      <p:pic>
        <p:nvPicPr>
          <p:cNvPr id="187397" name="Picture 5" descr="buste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0" y="3505201"/>
            <a:ext cx="4064000" cy="15031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3892" name="Rectangle 4"/>
          <p:cNvSpPr>
            <a:spLocks/>
          </p:cNvSpPr>
          <p:nvPr/>
        </p:nvSpPr>
        <p:spPr bwMode="auto">
          <a:xfrm>
            <a:off x="711200" y="4343400"/>
            <a:ext cx="110744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73050" indent="-273050" algn="l" eaLnBrk="0" hangingPunct="0">
              <a:spcBef>
                <a:spcPts val="600"/>
              </a:spcBef>
              <a:buClr>
                <a:schemeClr val="accent1"/>
              </a:buClr>
              <a:buSzPct val="76000"/>
              <a:buFont typeface="Wingdings 3" charset="0"/>
              <a:buChar char=""/>
            </a:pPr>
            <a:r>
              <a:rPr lang="en-US" sz="3400" dirty="0">
                <a:latin typeface="Garamond"/>
                <a:cs typeface="Garamond"/>
              </a:rPr>
              <a:t>Fact: </a:t>
            </a:r>
          </a:p>
          <a:p>
            <a:pPr marL="547688" lvl="1" indent="-273050" algn="l" eaLnBrk="0" hangingPunct="0">
              <a:spcBef>
                <a:spcPts val="500"/>
              </a:spcBef>
              <a:buClr>
                <a:schemeClr val="accent2"/>
              </a:buClr>
              <a:buSzPct val="76000"/>
              <a:buFont typeface="Wingdings 3" charset="0"/>
              <a:buChar char=""/>
            </a:pPr>
            <a:r>
              <a:rPr lang="en-US" sz="2800" dirty="0">
                <a:solidFill>
                  <a:schemeClr val="tx2"/>
                </a:solidFill>
                <a:latin typeface="Garamond"/>
                <a:cs typeface="Garamond"/>
              </a:rPr>
              <a:t>No!! The main objective of testing is to </a:t>
            </a:r>
            <a:r>
              <a:rPr lang="en-US" sz="2800" i="1" dirty="0">
                <a:solidFill>
                  <a:schemeClr val="tx2"/>
                </a:solidFill>
                <a:latin typeface="Garamond"/>
                <a:cs typeface="Garamond"/>
              </a:rPr>
              <a:t>discover</a:t>
            </a:r>
            <a:r>
              <a:rPr lang="en-US" sz="2800" dirty="0">
                <a:solidFill>
                  <a:schemeClr val="tx2"/>
                </a:solidFill>
                <a:latin typeface="Garamond"/>
                <a:cs typeface="Garamond"/>
              </a:rPr>
              <a:t> defects.</a:t>
            </a:r>
          </a:p>
          <a:p>
            <a:pPr marL="547688" lvl="1" indent="-273050" algn="l" eaLnBrk="0" hangingPunct="0">
              <a:spcBef>
                <a:spcPts val="500"/>
              </a:spcBef>
              <a:buClr>
                <a:schemeClr val="accent2"/>
              </a:buClr>
              <a:buSzPct val="76000"/>
              <a:buFont typeface="Wingdings 3" charset="0"/>
              <a:buChar char=""/>
            </a:pPr>
            <a:r>
              <a:rPr lang="en-US" sz="2800" dirty="0">
                <a:solidFill>
                  <a:schemeClr val="tx2"/>
                </a:solidFill>
                <a:latin typeface="Garamond"/>
                <a:cs typeface="Garamond"/>
              </a:rPr>
              <a:t>Testing is a </a:t>
            </a:r>
            <a:r>
              <a:rPr lang="en-US" sz="2800" i="1" dirty="0">
                <a:solidFill>
                  <a:schemeClr val="tx2"/>
                </a:solidFill>
                <a:latin typeface="Garamond"/>
                <a:cs typeface="Garamond"/>
              </a:rPr>
              <a:t>destructive</a:t>
            </a:r>
            <a:r>
              <a:rPr lang="en-US" sz="2800" dirty="0">
                <a:solidFill>
                  <a:schemeClr val="tx2"/>
                </a:solidFill>
                <a:latin typeface="Garamond"/>
                <a:cs typeface="Garamond"/>
              </a:rPr>
              <a:t> activity.</a:t>
            </a:r>
          </a:p>
        </p:txBody>
      </p:sp>
      <p:sp>
        <p:nvSpPr>
          <p:cNvPr id="2" name="Slide Number Placeholder 1"/>
          <p:cNvSpPr>
            <a:spLocks noGrp="1"/>
          </p:cNvSpPr>
          <p:nvPr>
            <p:ph type="sldNum" sz="quarter" idx="12"/>
          </p:nvPr>
        </p:nvSpPr>
        <p:spPr/>
        <p:txBody>
          <a:bodyPr/>
          <a:lstStyle/>
          <a:p>
            <a:fld id="{B543A0FD-1CA6-4228-86A2-78061B4844C8}" type="slidenum">
              <a:rPr lang="en-US" smtClean="0"/>
              <a:t>24</a:t>
            </a:fld>
            <a:endParaRPr lang="en-US"/>
          </a:p>
        </p:txBody>
      </p:sp>
    </p:spTree>
    <p:extLst>
      <p:ext uri="{BB962C8B-B14F-4D97-AF65-F5344CB8AC3E}">
        <p14:creationId xmlns:p14="http://schemas.microsoft.com/office/powerpoint/2010/main" val="2408863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57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5" presetClass="entr" presetSubtype="0" fill="hold" nodeType="clickEffect">
                                  <p:stCondLst>
                                    <p:cond delay="0"/>
                                  </p:stCondLst>
                                  <p:childTnLst>
                                    <p:set>
                                      <p:cBhvr>
                                        <p:cTn id="16" dur="1" fill="hold">
                                          <p:stCondLst>
                                            <p:cond delay="0"/>
                                          </p:stCondLst>
                                        </p:cTn>
                                        <p:tgtEl>
                                          <p:spTgt spid="187397"/>
                                        </p:tgtEl>
                                        <p:attrNameLst>
                                          <p:attrName>style.visibility</p:attrName>
                                        </p:attrNameLst>
                                      </p:cBhvr>
                                      <p:to>
                                        <p:strVal val="visible"/>
                                      </p:to>
                                    </p:set>
                                    <p:anim calcmode="lin" valueType="num">
                                      <p:cBhvr>
                                        <p:cTn id="17" dur="500" decel="50000" fill="hold">
                                          <p:stCondLst>
                                            <p:cond delay="0"/>
                                          </p:stCondLst>
                                        </p:cTn>
                                        <p:tgtEl>
                                          <p:spTgt spid="187397"/>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187397"/>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187397"/>
                                        </p:tgtEl>
                                        <p:attrNameLst>
                                          <p:attrName>ppt_w</p:attrName>
                                        </p:attrNameLst>
                                      </p:cBhvr>
                                      <p:tavLst>
                                        <p:tav tm="0">
                                          <p:val>
                                            <p:strVal val="#ppt_w*.05"/>
                                          </p:val>
                                        </p:tav>
                                        <p:tav tm="100000">
                                          <p:val>
                                            <p:strVal val="#ppt_w"/>
                                          </p:val>
                                        </p:tav>
                                      </p:tavLst>
                                    </p:anim>
                                    <p:anim calcmode="lin" valueType="num">
                                      <p:cBhvr>
                                        <p:cTn id="20" dur="1000" fill="hold"/>
                                        <p:tgtEl>
                                          <p:spTgt spid="187397"/>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187397"/>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187397"/>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187397"/>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18739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3892">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3892">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389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p:cNvSpPr>
          <p:nvPr>
            <p:ph type="title"/>
          </p:nvPr>
        </p:nvSpPr>
        <p:spPr/>
        <p:txBody>
          <a:bodyPr/>
          <a:lstStyle/>
          <a:p>
            <a:r>
              <a:rPr lang="en-US" dirty="0"/>
              <a:t>Myth #2 in Software Testing</a:t>
            </a:r>
          </a:p>
        </p:txBody>
      </p:sp>
      <p:sp>
        <p:nvSpPr>
          <p:cNvPr id="26626" name="Rectangle 3"/>
          <p:cNvSpPr>
            <a:spLocks noGrp="1"/>
          </p:cNvSpPr>
          <p:nvPr>
            <p:ph idx="1"/>
          </p:nvPr>
        </p:nvSpPr>
        <p:spPr>
          <a:xfrm>
            <a:off x="1295400" y="1981202"/>
            <a:ext cx="9601200" cy="1580376"/>
          </a:xfrm>
        </p:spPr>
        <p:txBody>
          <a:bodyPr>
            <a:normAutofit lnSpcReduction="10000"/>
          </a:bodyPr>
          <a:lstStyle/>
          <a:p>
            <a:pPr marL="0" indent="0">
              <a:buNone/>
            </a:pPr>
            <a:r>
              <a:rPr lang="en-US" sz="3400" dirty="0"/>
              <a:t>Q: What is the objective of software testing?</a:t>
            </a:r>
          </a:p>
          <a:p>
            <a:pPr marL="0" indent="0">
              <a:buNone/>
            </a:pPr>
            <a:r>
              <a:rPr lang="en-US" sz="3400" dirty="0"/>
              <a:t>A: Testing is to ensure that the software does what it is supposed to do.  </a:t>
            </a:r>
          </a:p>
        </p:txBody>
      </p:sp>
      <p:pic>
        <p:nvPicPr>
          <p:cNvPr id="225285" name="Picture 5" descr="buste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600" y="3535470"/>
            <a:ext cx="3657600" cy="1352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286" name="Rectangle 6"/>
          <p:cNvSpPr>
            <a:spLocks/>
          </p:cNvSpPr>
          <p:nvPr/>
        </p:nvSpPr>
        <p:spPr bwMode="auto">
          <a:xfrm>
            <a:off x="711200" y="4343400"/>
            <a:ext cx="11074400" cy="1828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73050" indent="-273050" algn="l" eaLnBrk="0" hangingPunct="0">
              <a:spcBef>
                <a:spcPts val="600"/>
              </a:spcBef>
              <a:buClr>
                <a:schemeClr val="accent1"/>
              </a:buClr>
              <a:buSzPct val="76000"/>
              <a:buFont typeface="Wingdings 3" charset="0"/>
              <a:buChar char=""/>
            </a:pPr>
            <a:r>
              <a:rPr lang="en-US" sz="3400" dirty="0">
                <a:latin typeface="Garamond"/>
                <a:cs typeface="Garamond"/>
              </a:rPr>
              <a:t>Fact: </a:t>
            </a:r>
          </a:p>
          <a:p>
            <a:pPr marL="547688" lvl="1" indent="-273050" algn="l" eaLnBrk="0" hangingPunct="0">
              <a:spcBef>
                <a:spcPts val="500"/>
              </a:spcBef>
              <a:buClr>
                <a:schemeClr val="accent2"/>
              </a:buClr>
              <a:buSzPct val="76000"/>
              <a:buFont typeface="Wingdings 3" charset="0"/>
              <a:buChar char=""/>
            </a:pPr>
            <a:r>
              <a:rPr lang="en-US" sz="2800" dirty="0">
                <a:solidFill>
                  <a:schemeClr val="tx2"/>
                </a:solidFill>
                <a:latin typeface="Garamond"/>
                <a:cs typeface="Garamond"/>
              </a:rPr>
              <a:t>Only partly true.</a:t>
            </a:r>
          </a:p>
          <a:p>
            <a:pPr marL="547688" lvl="1" indent="-273050" algn="l" eaLnBrk="0" hangingPunct="0">
              <a:spcBef>
                <a:spcPts val="500"/>
              </a:spcBef>
              <a:buClr>
                <a:schemeClr val="accent2"/>
              </a:buClr>
              <a:buSzPct val="76000"/>
              <a:buFont typeface="Wingdings 3" charset="0"/>
              <a:buChar char=""/>
            </a:pPr>
            <a:r>
              <a:rPr lang="en-US" sz="2800" dirty="0">
                <a:solidFill>
                  <a:schemeClr val="tx2"/>
                </a:solidFill>
                <a:latin typeface="Garamond"/>
                <a:cs typeface="Garamond"/>
              </a:rPr>
              <a:t>Testing is also to ensure the software </a:t>
            </a:r>
            <a:r>
              <a:rPr lang="en-US" sz="2800" i="1" dirty="0">
                <a:solidFill>
                  <a:schemeClr val="tx2"/>
                </a:solidFill>
                <a:latin typeface="Garamond"/>
                <a:cs typeface="Garamond"/>
              </a:rPr>
              <a:t>does not</a:t>
            </a:r>
            <a:r>
              <a:rPr lang="en-US" sz="2800" dirty="0">
                <a:solidFill>
                  <a:schemeClr val="tx2"/>
                </a:solidFill>
                <a:latin typeface="Garamond"/>
                <a:cs typeface="Garamond"/>
              </a:rPr>
              <a:t> do what it is </a:t>
            </a:r>
            <a:r>
              <a:rPr lang="en-US" sz="2800" i="1" dirty="0">
                <a:solidFill>
                  <a:schemeClr val="tx2"/>
                </a:solidFill>
                <a:latin typeface="Garamond"/>
                <a:cs typeface="Garamond"/>
              </a:rPr>
              <a:t>not supposed</a:t>
            </a:r>
            <a:r>
              <a:rPr lang="en-US" sz="2800" dirty="0">
                <a:solidFill>
                  <a:schemeClr val="tx2"/>
                </a:solidFill>
                <a:latin typeface="Garamond"/>
                <a:cs typeface="Garamond"/>
              </a:rPr>
              <a:t> to do.</a:t>
            </a:r>
          </a:p>
        </p:txBody>
      </p:sp>
      <p:sp>
        <p:nvSpPr>
          <p:cNvPr id="2" name="Slide Number Placeholder 1"/>
          <p:cNvSpPr>
            <a:spLocks noGrp="1"/>
          </p:cNvSpPr>
          <p:nvPr>
            <p:ph type="sldNum" sz="quarter" idx="12"/>
          </p:nvPr>
        </p:nvSpPr>
        <p:spPr/>
        <p:txBody>
          <a:bodyPr/>
          <a:lstStyle/>
          <a:p>
            <a:fld id="{B543A0FD-1CA6-4228-86A2-78061B4844C8}" type="slidenum">
              <a:rPr lang="en-US" smtClean="0"/>
              <a:t>25</a:t>
            </a:fld>
            <a:endParaRPr lang="en-US"/>
          </a:p>
        </p:txBody>
      </p:sp>
    </p:spTree>
    <p:extLst>
      <p:ext uri="{BB962C8B-B14F-4D97-AF65-F5344CB8AC3E}">
        <p14:creationId xmlns:p14="http://schemas.microsoft.com/office/powerpoint/2010/main" val="2713916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5" presetClass="entr" presetSubtype="0" fill="hold" nodeType="clickEffect">
                                  <p:stCondLst>
                                    <p:cond delay="0"/>
                                  </p:stCondLst>
                                  <p:childTnLst>
                                    <p:set>
                                      <p:cBhvr>
                                        <p:cTn id="14" dur="1" fill="hold">
                                          <p:stCondLst>
                                            <p:cond delay="0"/>
                                          </p:stCondLst>
                                        </p:cTn>
                                        <p:tgtEl>
                                          <p:spTgt spid="225285"/>
                                        </p:tgtEl>
                                        <p:attrNameLst>
                                          <p:attrName>style.visibility</p:attrName>
                                        </p:attrNameLst>
                                      </p:cBhvr>
                                      <p:to>
                                        <p:strVal val="visible"/>
                                      </p:to>
                                    </p:set>
                                    <p:anim calcmode="lin" valueType="num">
                                      <p:cBhvr>
                                        <p:cTn id="15" dur="500" decel="50000" fill="hold">
                                          <p:stCondLst>
                                            <p:cond delay="0"/>
                                          </p:stCondLst>
                                        </p:cTn>
                                        <p:tgtEl>
                                          <p:spTgt spid="225285"/>
                                        </p:tgtEl>
                                        <p:attrNameLst>
                                          <p:attrName>style.rotation</p:attrName>
                                        </p:attrNameLst>
                                      </p:cBhvr>
                                      <p:tavLst>
                                        <p:tav tm="0">
                                          <p:val>
                                            <p:fltVal val="-90"/>
                                          </p:val>
                                        </p:tav>
                                        <p:tav tm="100000">
                                          <p:val>
                                            <p:fltVal val="0"/>
                                          </p:val>
                                        </p:tav>
                                      </p:tavLst>
                                    </p:anim>
                                    <p:anim calcmode="lin" valueType="num">
                                      <p:cBhvr>
                                        <p:cTn id="16" dur="500" decel="50000" fill="hold">
                                          <p:stCondLst>
                                            <p:cond delay="0"/>
                                          </p:stCondLst>
                                        </p:cTn>
                                        <p:tgtEl>
                                          <p:spTgt spid="225285"/>
                                        </p:tgtEl>
                                        <p:attrNameLst>
                                          <p:attrName>ppt_w</p:attrName>
                                        </p:attrNameLst>
                                      </p:cBhvr>
                                      <p:tavLst>
                                        <p:tav tm="0">
                                          <p:val>
                                            <p:strVal val="#ppt_w"/>
                                          </p:val>
                                        </p:tav>
                                        <p:tav tm="100000">
                                          <p:val>
                                            <p:strVal val="#ppt_w*.05"/>
                                          </p:val>
                                        </p:tav>
                                      </p:tavLst>
                                    </p:anim>
                                    <p:anim calcmode="lin" valueType="num">
                                      <p:cBhvr>
                                        <p:cTn id="17" dur="500" accel="50000" fill="hold">
                                          <p:stCondLst>
                                            <p:cond delay="500"/>
                                          </p:stCondLst>
                                        </p:cTn>
                                        <p:tgtEl>
                                          <p:spTgt spid="225285"/>
                                        </p:tgtEl>
                                        <p:attrNameLst>
                                          <p:attrName>ppt_w</p:attrName>
                                        </p:attrNameLst>
                                      </p:cBhvr>
                                      <p:tavLst>
                                        <p:tav tm="0">
                                          <p:val>
                                            <p:strVal val="#ppt_w*.05"/>
                                          </p:val>
                                        </p:tav>
                                        <p:tav tm="100000">
                                          <p:val>
                                            <p:strVal val="#ppt_w"/>
                                          </p:val>
                                        </p:tav>
                                      </p:tavLst>
                                    </p:anim>
                                    <p:anim calcmode="lin" valueType="num">
                                      <p:cBhvr>
                                        <p:cTn id="18" dur="1000" fill="hold"/>
                                        <p:tgtEl>
                                          <p:spTgt spid="225285"/>
                                        </p:tgtEl>
                                        <p:attrNameLst>
                                          <p:attrName>ppt_h</p:attrName>
                                        </p:attrNameLst>
                                      </p:cBhvr>
                                      <p:tavLst>
                                        <p:tav tm="0">
                                          <p:val>
                                            <p:strVal val="#ppt_h"/>
                                          </p:val>
                                        </p:tav>
                                        <p:tav tm="100000">
                                          <p:val>
                                            <p:strVal val="#ppt_h"/>
                                          </p:val>
                                        </p:tav>
                                      </p:tavLst>
                                    </p:anim>
                                    <p:anim calcmode="lin" valueType="num">
                                      <p:cBhvr>
                                        <p:cTn id="19" dur="500" decel="50000" fill="hold">
                                          <p:stCondLst>
                                            <p:cond delay="0"/>
                                          </p:stCondLst>
                                        </p:cTn>
                                        <p:tgtEl>
                                          <p:spTgt spid="225285"/>
                                        </p:tgtEl>
                                        <p:attrNameLst>
                                          <p:attrName>ppt_x</p:attrName>
                                        </p:attrNameLst>
                                      </p:cBhvr>
                                      <p:tavLst>
                                        <p:tav tm="0">
                                          <p:val>
                                            <p:strVal val="#ppt_x+.4"/>
                                          </p:val>
                                        </p:tav>
                                        <p:tav tm="100000">
                                          <p:val>
                                            <p:strVal val="#ppt_x"/>
                                          </p:val>
                                        </p:tav>
                                      </p:tavLst>
                                    </p:anim>
                                    <p:anim calcmode="lin" valueType="num">
                                      <p:cBhvr>
                                        <p:cTn id="20" dur="500" decel="50000" fill="hold">
                                          <p:stCondLst>
                                            <p:cond delay="0"/>
                                          </p:stCondLst>
                                        </p:cTn>
                                        <p:tgtEl>
                                          <p:spTgt spid="225285"/>
                                        </p:tgtEl>
                                        <p:attrNameLst>
                                          <p:attrName>ppt_y</p:attrName>
                                        </p:attrNameLst>
                                      </p:cBhvr>
                                      <p:tavLst>
                                        <p:tav tm="0">
                                          <p:val>
                                            <p:strVal val="#ppt_y-.2"/>
                                          </p:val>
                                        </p:tav>
                                        <p:tav tm="100000">
                                          <p:val>
                                            <p:strVal val="#ppt_y+.1"/>
                                          </p:val>
                                        </p:tav>
                                      </p:tavLst>
                                    </p:anim>
                                    <p:anim calcmode="lin" valueType="num">
                                      <p:cBhvr>
                                        <p:cTn id="21" dur="500" accel="50000" fill="hold">
                                          <p:stCondLst>
                                            <p:cond delay="500"/>
                                          </p:stCondLst>
                                        </p:cTn>
                                        <p:tgtEl>
                                          <p:spTgt spid="225285"/>
                                        </p:tgtEl>
                                        <p:attrNameLst>
                                          <p:attrName>ppt_y</p:attrName>
                                        </p:attrNameLst>
                                      </p:cBhvr>
                                      <p:tavLst>
                                        <p:tav tm="0">
                                          <p:val>
                                            <p:strVal val="#ppt_y+.1"/>
                                          </p:val>
                                        </p:tav>
                                        <p:tav tm="100000">
                                          <p:val>
                                            <p:strVal val="#ppt_y"/>
                                          </p:val>
                                        </p:tav>
                                      </p:tavLst>
                                    </p:anim>
                                    <p:animEffect transition="in" filter="fade">
                                      <p:cBhvr>
                                        <p:cTn id="22" dur="1000" decel="50000">
                                          <p:stCondLst>
                                            <p:cond delay="0"/>
                                          </p:stCondLst>
                                        </p:cTn>
                                        <p:tgtEl>
                                          <p:spTgt spid="22528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5286">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5286">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528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p:cNvSpPr>
          <p:nvPr>
            <p:ph type="title"/>
          </p:nvPr>
        </p:nvSpPr>
        <p:spPr/>
        <p:txBody>
          <a:bodyPr/>
          <a:lstStyle/>
          <a:p>
            <a:r>
              <a:rPr lang="en-US" dirty="0"/>
              <a:t>Myth #3 in Software Testing</a:t>
            </a:r>
          </a:p>
        </p:txBody>
      </p:sp>
      <p:sp>
        <p:nvSpPr>
          <p:cNvPr id="28674" name="Rectangle 3"/>
          <p:cNvSpPr>
            <a:spLocks noGrp="1"/>
          </p:cNvSpPr>
          <p:nvPr>
            <p:ph idx="1"/>
          </p:nvPr>
        </p:nvSpPr>
        <p:spPr/>
        <p:txBody>
          <a:bodyPr/>
          <a:lstStyle/>
          <a:p>
            <a:pPr marL="0" indent="0">
              <a:buNone/>
            </a:pPr>
            <a:r>
              <a:rPr lang="en-US" sz="3400" dirty="0"/>
              <a:t>Q: How challenging is software testing?</a:t>
            </a:r>
          </a:p>
          <a:p>
            <a:pPr marL="0" indent="0">
              <a:buNone/>
            </a:pPr>
            <a:r>
              <a:rPr lang="en-US" sz="3400" dirty="0"/>
              <a:t>A: Testing is easier than design and </a:t>
            </a:r>
          </a:p>
          <a:p>
            <a:pPr marL="0" indent="0">
              <a:buNone/>
            </a:pPr>
            <a:r>
              <a:rPr lang="en-US" sz="3400" dirty="0"/>
              <a:t>     implementation. </a:t>
            </a:r>
          </a:p>
        </p:txBody>
      </p:sp>
      <p:pic>
        <p:nvPicPr>
          <p:cNvPr id="227333" name="Picture 5" descr="buste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3215858"/>
            <a:ext cx="3759200" cy="13216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7334" name="Rectangle 6"/>
          <p:cNvSpPr>
            <a:spLocks/>
          </p:cNvSpPr>
          <p:nvPr/>
        </p:nvSpPr>
        <p:spPr bwMode="auto">
          <a:xfrm>
            <a:off x="711200" y="4038600"/>
            <a:ext cx="11074400"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273050" indent="-273050" algn="l" eaLnBrk="0" hangingPunct="0">
              <a:spcBef>
                <a:spcPts val="600"/>
              </a:spcBef>
              <a:buClr>
                <a:schemeClr val="accent1"/>
              </a:buClr>
              <a:buSzPct val="76000"/>
              <a:buFont typeface="Wingdings 3" charset="0"/>
              <a:buChar char=""/>
            </a:pPr>
            <a:r>
              <a:rPr lang="en-US" sz="3400" dirty="0">
                <a:latin typeface="Garamond"/>
                <a:cs typeface="Garamond"/>
              </a:rPr>
              <a:t>Fact: </a:t>
            </a:r>
          </a:p>
          <a:p>
            <a:pPr marL="547688" lvl="1" indent="-273050" algn="l" eaLnBrk="0" hangingPunct="0">
              <a:spcBef>
                <a:spcPts val="500"/>
              </a:spcBef>
              <a:buClr>
                <a:schemeClr val="accent2"/>
              </a:buClr>
              <a:buSzPct val="76000"/>
              <a:buFont typeface="Wingdings 3" charset="0"/>
              <a:buChar char=""/>
            </a:pPr>
            <a:r>
              <a:rPr lang="en-US" sz="2800" dirty="0">
                <a:solidFill>
                  <a:schemeClr val="tx2"/>
                </a:solidFill>
                <a:latin typeface="Garamond"/>
                <a:cs typeface="Garamond"/>
              </a:rPr>
              <a:t>Must consider all possible scenarios.</a:t>
            </a:r>
          </a:p>
          <a:p>
            <a:pPr marL="547688" lvl="1" indent="-273050" algn="l" eaLnBrk="0" hangingPunct="0">
              <a:spcBef>
                <a:spcPts val="500"/>
              </a:spcBef>
              <a:buClr>
                <a:schemeClr val="accent2"/>
              </a:buClr>
              <a:buSzPct val="76000"/>
              <a:buFont typeface="Wingdings 3" charset="0"/>
              <a:buChar char=""/>
            </a:pPr>
            <a:r>
              <a:rPr lang="en-US" sz="2800" dirty="0">
                <a:solidFill>
                  <a:schemeClr val="tx2"/>
                </a:solidFill>
                <a:latin typeface="Garamond"/>
                <a:cs typeface="Garamond"/>
              </a:rPr>
              <a:t>Implied and unstated requirements and threats.</a:t>
            </a:r>
          </a:p>
          <a:p>
            <a:pPr marL="547688" lvl="1" indent="-273050" algn="l" eaLnBrk="0" hangingPunct="0">
              <a:spcBef>
                <a:spcPts val="500"/>
              </a:spcBef>
              <a:buClr>
                <a:schemeClr val="accent2"/>
              </a:buClr>
              <a:buSzPct val="76000"/>
              <a:buFont typeface="Wingdings 3" charset="0"/>
              <a:buChar char=""/>
            </a:pPr>
            <a:r>
              <a:rPr lang="en-US" sz="2800" dirty="0">
                <a:solidFill>
                  <a:schemeClr val="tx2"/>
                </a:solidFill>
                <a:latin typeface="Garamond"/>
                <a:cs typeface="Garamond"/>
              </a:rPr>
              <a:t>Must be imaginative and creative.</a:t>
            </a:r>
          </a:p>
        </p:txBody>
      </p:sp>
      <p:sp>
        <p:nvSpPr>
          <p:cNvPr id="2" name="Slide Number Placeholder 1"/>
          <p:cNvSpPr>
            <a:spLocks noGrp="1"/>
          </p:cNvSpPr>
          <p:nvPr>
            <p:ph type="sldNum" sz="quarter" idx="12"/>
          </p:nvPr>
        </p:nvSpPr>
        <p:spPr/>
        <p:txBody>
          <a:bodyPr/>
          <a:lstStyle/>
          <a:p>
            <a:fld id="{B543A0FD-1CA6-4228-86A2-78061B4844C8}" type="slidenum">
              <a:rPr lang="en-US" smtClean="0"/>
              <a:t>26</a:t>
            </a:fld>
            <a:endParaRPr lang="en-US"/>
          </a:p>
        </p:txBody>
      </p:sp>
    </p:spTree>
    <p:extLst>
      <p:ext uri="{BB962C8B-B14F-4D97-AF65-F5344CB8AC3E}">
        <p14:creationId xmlns:p14="http://schemas.microsoft.com/office/powerpoint/2010/main" val="1357591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67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67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5" presetClass="entr" presetSubtype="0" fill="hold" nodeType="clickEffect">
                                  <p:stCondLst>
                                    <p:cond delay="0"/>
                                  </p:stCondLst>
                                  <p:childTnLst>
                                    <p:set>
                                      <p:cBhvr>
                                        <p:cTn id="16" dur="1" fill="hold">
                                          <p:stCondLst>
                                            <p:cond delay="0"/>
                                          </p:stCondLst>
                                        </p:cTn>
                                        <p:tgtEl>
                                          <p:spTgt spid="227333"/>
                                        </p:tgtEl>
                                        <p:attrNameLst>
                                          <p:attrName>style.visibility</p:attrName>
                                        </p:attrNameLst>
                                      </p:cBhvr>
                                      <p:to>
                                        <p:strVal val="visible"/>
                                      </p:to>
                                    </p:set>
                                    <p:anim calcmode="lin" valueType="num">
                                      <p:cBhvr>
                                        <p:cTn id="17" dur="500" decel="50000" fill="hold">
                                          <p:stCondLst>
                                            <p:cond delay="0"/>
                                          </p:stCondLst>
                                        </p:cTn>
                                        <p:tgtEl>
                                          <p:spTgt spid="227333"/>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227333"/>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227333"/>
                                        </p:tgtEl>
                                        <p:attrNameLst>
                                          <p:attrName>ppt_w</p:attrName>
                                        </p:attrNameLst>
                                      </p:cBhvr>
                                      <p:tavLst>
                                        <p:tav tm="0">
                                          <p:val>
                                            <p:strVal val="#ppt_w*.05"/>
                                          </p:val>
                                        </p:tav>
                                        <p:tav tm="100000">
                                          <p:val>
                                            <p:strVal val="#ppt_w"/>
                                          </p:val>
                                        </p:tav>
                                      </p:tavLst>
                                    </p:anim>
                                    <p:anim calcmode="lin" valueType="num">
                                      <p:cBhvr>
                                        <p:cTn id="20" dur="1000" fill="hold"/>
                                        <p:tgtEl>
                                          <p:spTgt spid="227333"/>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227333"/>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227333"/>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227333"/>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22733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27334">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7334">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7334">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73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p:cNvSpPr>
          <p:nvPr>
            <p:ph type="title"/>
          </p:nvPr>
        </p:nvSpPr>
        <p:spPr/>
        <p:txBody>
          <a:bodyPr/>
          <a:lstStyle/>
          <a:p>
            <a:r>
              <a:rPr lang="en-US" dirty="0"/>
              <a:t>Myth #4 in Software Testing</a:t>
            </a:r>
          </a:p>
        </p:txBody>
      </p:sp>
      <p:sp>
        <p:nvSpPr>
          <p:cNvPr id="30722" name="Rectangle 3"/>
          <p:cNvSpPr>
            <a:spLocks noGrp="1"/>
          </p:cNvSpPr>
          <p:nvPr>
            <p:ph idx="1"/>
          </p:nvPr>
        </p:nvSpPr>
        <p:spPr/>
        <p:txBody>
          <a:bodyPr/>
          <a:lstStyle/>
          <a:p>
            <a:pPr marL="0" indent="0">
              <a:buNone/>
            </a:pPr>
            <a:r>
              <a:rPr lang="en-US" sz="3600" dirty="0"/>
              <a:t>Q: How challenging is software testing?</a:t>
            </a:r>
          </a:p>
          <a:p>
            <a:pPr marL="0" indent="0">
              <a:buNone/>
            </a:pPr>
            <a:r>
              <a:rPr lang="en-US" sz="3600" dirty="0"/>
              <a:t>A: Testing is an extremely creative and </a:t>
            </a:r>
          </a:p>
          <a:p>
            <a:pPr marL="0" indent="0">
              <a:buNone/>
            </a:pPr>
            <a:r>
              <a:rPr lang="en-US" sz="3600" dirty="0"/>
              <a:t>     intellectually challenging task.</a:t>
            </a:r>
          </a:p>
        </p:txBody>
      </p:sp>
      <p:pic>
        <p:nvPicPr>
          <p:cNvPr id="279556" name="Picture 4" descr="confirmed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5202" y="4051523"/>
            <a:ext cx="6484124" cy="2034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543A0FD-1CA6-4228-86A2-78061B4844C8}" type="slidenum">
              <a:rPr lang="en-US" smtClean="0"/>
              <a:t>27</a:t>
            </a:fld>
            <a:endParaRPr lang="en-US"/>
          </a:p>
        </p:txBody>
      </p:sp>
    </p:spTree>
    <p:extLst>
      <p:ext uri="{BB962C8B-B14F-4D97-AF65-F5344CB8AC3E}">
        <p14:creationId xmlns:p14="http://schemas.microsoft.com/office/powerpoint/2010/main" val="1139916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2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5" presetClass="entr" presetSubtype="0" fill="hold" nodeType="clickEffect">
                                  <p:stCondLst>
                                    <p:cond delay="0"/>
                                  </p:stCondLst>
                                  <p:childTnLst>
                                    <p:set>
                                      <p:cBhvr>
                                        <p:cTn id="16" dur="1" fill="hold">
                                          <p:stCondLst>
                                            <p:cond delay="0"/>
                                          </p:stCondLst>
                                        </p:cTn>
                                        <p:tgtEl>
                                          <p:spTgt spid="279556"/>
                                        </p:tgtEl>
                                        <p:attrNameLst>
                                          <p:attrName>style.visibility</p:attrName>
                                        </p:attrNameLst>
                                      </p:cBhvr>
                                      <p:to>
                                        <p:strVal val="visible"/>
                                      </p:to>
                                    </p:set>
                                    <p:anim calcmode="lin" valueType="num">
                                      <p:cBhvr>
                                        <p:cTn id="17" dur="500" decel="50000" fill="hold">
                                          <p:stCondLst>
                                            <p:cond delay="0"/>
                                          </p:stCondLst>
                                        </p:cTn>
                                        <p:tgtEl>
                                          <p:spTgt spid="279556"/>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279556"/>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279556"/>
                                        </p:tgtEl>
                                        <p:attrNameLst>
                                          <p:attrName>ppt_w</p:attrName>
                                        </p:attrNameLst>
                                      </p:cBhvr>
                                      <p:tavLst>
                                        <p:tav tm="0">
                                          <p:val>
                                            <p:strVal val="#ppt_w*.05"/>
                                          </p:val>
                                        </p:tav>
                                        <p:tav tm="100000">
                                          <p:val>
                                            <p:strVal val="#ppt_w"/>
                                          </p:val>
                                        </p:tav>
                                      </p:tavLst>
                                    </p:anim>
                                    <p:anim calcmode="lin" valueType="num">
                                      <p:cBhvr>
                                        <p:cTn id="20" dur="1000" fill="hold"/>
                                        <p:tgtEl>
                                          <p:spTgt spid="279556"/>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279556"/>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279556"/>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279556"/>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2795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400" dirty="0"/>
              <a:t>A Self </a:t>
            </a:r>
            <a:r>
              <a:rPr lang="en-US" sz="5400" dirty="0"/>
              <a:t>Assessment</a:t>
            </a:r>
            <a:r>
              <a:rPr lang="en-US" sz="4400" dirty="0"/>
              <a:t> Test</a:t>
            </a:r>
          </a:p>
        </p:txBody>
      </p:sp>
      <p:sp>
        <p:nvSpPr>
          <p:cNvPr id="3" name="Slide Number Placeholder 2"/>
          <p:cNvSpPr>
            <a:spLocks noGrp="1"/>
          </p:cNvSpPr>
          <p:nvPr>
            <p:ph type="sldNum" sz="quarter" idx="12"/>
          </p:nvPr>
        </p:nvSpPr>
        <p:spPr/>
        <p:txBody>
          <a:bodyPr/>
          <a:lstStyle/>
          <a:p>
            <a:fld id="{B543A0FD-1CA6-4228-86A2-78061B4844C8}" type="slidenum">
              <a:rPr lang="en-US" smtClean="0"/>
              <a:t>28</a:t>
            </a:fld>
            <a:endParaRPr lang="en-US"/>
          </a:p>
        </p:txBody>
      </p:sp>
    </p:spTree>
    <p:extLst>
      <p:ext uri="{BB962C8B-B14F-4D97-AF65-F5344CB8AC3E}">
        <p14:creationId xmlns:p14="http://schemas.microsoft.com/office/powerpoint/2010/main" val="4072789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pPr eaLnBrk="1" hangingPunct="1">
              <a:lnSpc>
                <a:spcPct val="90000"/>
              </a:lnSpc>
            </a:pPr>
            <a:r>
              <a:rPr lang="en-US" dirty="0"/>
              <a:t>Test the Following Program</a:t>
            </a:r>
          </a:p>
        </p:txBody>
      </p:sp>
      <p:sp>
        <p:nvSpPr>
          <p:cNvPr id="61442" name="Rectangle 3"/>
          <p:cNvSpPr>
            <a:spLocks noGrp="1" noChangeArrowheads="1"/>
          </p:cNvSpPr>
          <p:nvPr>
            <p:ph idx="1"/>
          </p:nvPr>
        </p:nvSpPr>
        <p:spPr/>
        <p:txBody>
          <a:bodyPr>
            <a:normAutofit/>
          </a:bodyPr>
          <a:lstStyle/>
          <a:p>
            <a:pPr eaLnBrk="1" hangingPunct="1">
              <a:lnSpc>
                <a:spcPct val="90000"/>
              </a:lnSpc>
            </a:pPr>
            <a:r>
              <a:rPr lang="en-US" sz="2800" dirty="0"/>
              <a:t>The program reads in 3 integer values that represent the lengths of the sides of a triangle.</a:t>
            </a:r>
          </a:p>
          <a:p>
            <a:pPr eaLnBrk="1" hangingPunct="1">
              <a:lnSpc>
                <a:spcPct val="90000"/>
              </a:lnSpc>
            </a:pPr>
            <a:r>
              <a:rPr lang="en-US" sz="2800" dirty="0"/>
              <a:t>The program prints a message that states whether the triangle is</a:t>
            </a:r>
          </a:p>
          <a:p>
            <a:pPr lvl="1" eaLnBrk="1" hangingPunct="1">
              <a:lnSpc>
                <a:spcPct val="90000"/>
              </a:lnSpc>
            </a:pPr>
            <a:r>
              <a:rPr lang="en-US" sz="2800" u="sng" dirty="0">
                <a:solidFill>
                  <a:schemeClr val="tx2"/>
                </a:solidFill>
              </a:rPr>
              <a:t>Equilateral</a:t>
            </a:r>
            <a:r>
              <a:rPr lang="en-US" sz="2800" dirty="0">
                <a:solidFill>
                  <a:schemeClr val="tx2"/>
                </a:solidFill>
              </a:rPr>
              <a:t> (all 3 sides are equal)</a:t>
            </a:r>
          </a:p>
          <a:p>
            <a:pPr lvl="1" eaLnBrk="1" hangingPunct="1">
              <a:lnSpc>
                <a:spcPct val="90000"/>
              </a:lnSpc>
            </a:pPr>
            <a:r>
              <a:rPr lang="en-US" sz="2800" u="sng" dirty="0">
                <a:solidFill>
                  <a:schemeClr val="tx2"/>
                </a:solidFill>
              </a:rPr>
              <a:t>Isosceles</a:t>
            </a:r>
            <a:r>
              <a:rPr lang="en-US" sz="2800" dirty="0">
                <a:solidFill>
                  <a:schemeClr val="tx2"/>
                </a:solidFill>
              </a:rPr>
              <a:t> (exactly 2 of the 3 sides are equal)</a:t>
            </a:r>
          </a:p>
          <a:p>
            <a:pPr lvl="1" eaLnBrk="1" hangingPunct="1">
              <a:lnSpc>
                <a:spcPct val="90000"/>
              </a:lnSpc>
            </a:pPr>
            <a:r>
              <a:rPr lang="en-US" sz="2800" u="sng" dirty="0">
                <a:solidFill>
                  <a:schemeClr val="tx2"/>
                </a:solidFill>
              </a:rPr>
              <a:t>Scalene</a:t>
            </a:r>
            <a:r>
              <a:rPr lang="en-US" sz="2800" dirty="0">
                <a:solidFill>
                  <a:schemeClr val="tx2"/>
                </a:solidFill>
              </a:rPr>
              <a:t> (all 3 sides are of a different length)</a:t>
            </a:r>
          </a:p>
          <a:p>
            <a:pPr lvl="1" eaLnBrk="1" hangingPunct="1">
              <a:lnSpc>
                <a:spcPct val="90000"/>
              </a:lnSpc>
              <a:buFontTx/>
              <a:buNone/>
            </a:pPr>
            <a:endParaRPr lang="en-US" sz="2000" dirty="0"/>
          </a:p>
          <a:p>
            <a:pPr eaLnBrk="1" hangingPunct="1">
              <a:lnSpc>
                <a:spcPct val="90000"/>
              </a:lnSpc>
              <a:buFontTx/>
              <a:buNone/>
            </a:pPr>
            <a:r>
              <a:rPr lang="en-US" sz="3200" dirty="0"/>
              <a:t>W</a:t>
            </a:r>
            <a:r>
              <a:rPr lang="en-US" sz="2800" dirty="0"/>
              <a:t>rite a set of test cases that you feel would adequately test this program.</a:t>
            </a:r>
          </a:p>
        </p:txBody>
      </p:sp>
      <p:sp>
        <p:nvSpPr>
          <p:cNvPr id="2" name="Slide Number Placeholder 1"/>
          <p:cNvSpPr>
            <a:spLocks noGrp="1"/>
          </p:cNvSpPr>
          <p:nvPr>
            <p:ph type="sldNum" sz="quarter" idx="12"/>
          </p:nvPr>
        </p:nvSpPr>
        <p:spPr/>
        <p:txBody>
          <a:bodyPr/>
          <a:lstStyle/>
          <a:p>
            <a:fld id="{B543A0FD-1CA6-4228-86A2-78061B4844C8}" type="slidenum">
              <a:rPr lang="en-US" smtClean="0"/>
              <a:t>29</a:t>
            </a:fld>
            <a:endParaRPr lang="en-US"/>
          </a:p>
        </p:txBody>
      </p:sp>
    </p:spTree>
    <p:extLst>
      <p:ext uri="{BB962C8B-B14F-4D97-AF65-F5344CB8AC3E}">
        <p14:creationId xmlns:p14="http://schemas.microsoft.com/office/powerpoint/2010/main" val="4072965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503854"/>
            <a:ext cx="9601200" cy="674610"/>
          </a:xfrm>
        </p:spPr>
        <p:txBody>
          <a:bodyPr>
            <a:normAutofit fontScale="90000"/>
          </a:bodyPr>
          <a:lstStyle/>
          <a:p>
            <a:r>
              <a:rPr lang="en-US" dirty="0">
                <a:effectLst/>
              </a:rPr>
              <a:t>Software is Everywhere</a:t>
            </a:r>
            <a:endParaRPr lang="en-US" dirty="0"/>
          </a:p>
        </p:txBody>
      </p:sp>
      <p:sp>
        <p:nvSpPr>
          <p:cNvPr id="5" name="object 3"/>
          <p:cNvSpPr/>
          <p:nvPr/>
        </p:nvSpPr>
        <p:spPr>
          <a:xfrm>
            <a:off x="4607578" y="4061893"/>
            <a:ext cx="2616285" cy="2381962"/>
          </a:xfrm>
          <a:prstGeom prst="rect">
            <a:avLst/>
          </a:prstGeom>
          <a:blipFill>
            <a:blip r:embed="rId2" cstate="print"/>
            <a:stretch>
              <a:fillRect/>
            </a:stretch>
          </a:blipFill>
        </p:spPr>
        <p:txBody>
          <a:bodyPr wrap="square" lIns="0" tIns="0" rIns="0" bIns="0" rtlCol="0"/>
          <a:lstStyle/>
          <a:p>
            <a:endParaRPr/>
          </a:p>
        </p:txBody>
      </p:sp>
      <p:sp>
        <p:nvSpPr>
          <p:cNvPr id="6" name="object 4"/>
          <p:cNvSpPr/>
          <p:nvPr/>
        </p:nvSpPr>
        <p:spPr>
          <a:xfrm>
            <a:off x="8229601" y="1295400"/>
            <a:ext cx="3316881" cy="2003240"/>
          </a:xfrm>
          <a:prstGeom prst="rect">
            <a:avLst/>
          </a:prstGeom>
          <a:blipFill>
            <a:blip r:embed="rId3" cstate="print"/>
            <a:stretch>
              <a:fillRect/>
            </a:stretch>
          </a:blipFill>
        </p:spPr>
        <p:txBody>
          <a:bodyPr wrap="square" lIns="0" tIns="0" rIns="0" bIns="0" rtlCol="0"/>
          <a:lstStyle/>
          <a:p>
            <a:endParaRPr/>
          </a:p>
        </p:txBody>
      </p:sp>
      <p:sp>
        <p:nvSpPr>
          <p:cNvPr id="7" name="object 5"/>
          <p:cNvSpPr/>
          <p:nvPr/>
        </p:nvSpPr>
        <p:spPr>
          <a:xfrm>
            <a:off x="48919" y="4118094"/>
            <a:ext cx="4061263" cy="2082971"/>
          </a:xfrm>
          <a:prstGeom prst="rect">
            <a:avLst/>
          </a:prstGeom>
          <a:blipFill>
            <a:blip r:embed="rId4" cstate="print"/>
            <a:stretch>
              <a:fillRect/>
            </a:stretch>
          </a:blipFill>
        </p:spPr>
        <p:txBody>
          <a:bodyPr wrap="square" lIns="0" tIns="0" rIns="0" bIns="0" rtlCol="0"/>
          <a:lstStyle/>
          <a:p>
            <a:endParaRPr/>
          </a:p>
        </p:txBody>
      </p:sp>
      <p:sp>
        <p:nvSpPr>
          <p:cNvPr id="8" name="object 6"/>
          <p:cNvSpPr/>
          <p:nvPr/>
        </p:nvSpPr>
        <p:spPr>
          <a:xfrm>
            <a:off x="8229600" y="4061893"/>
            <a:ext cx="3251200" cy="2222500"/>
          </a:xfrm>
          <a:prstGeom prst="rect">
            <a:avLst/>
          </a:prstGeom>
          <a:blipFill>
            <a:blip r:embed="rId5" cstate="print"/>
            <a:stretch>
              <a:fillRect/>
            </a:stretch>
          </a:blipFill>
        </p:spPr>
        <p:txBody>
          <a:bodyPr wrap="square" lIns="0" tIns="0" rIns="0" bIns="0" rtlCol="0"/>
          <a:lstStyle/>
          <a:p>
            <a:endParaRPr/>
          </a:p>
        </p:txBody>
      </p:sp>
      <p:sp>
        <p:nvSpPr>
          <p:cNvPr id="9" name="object 7"/>
          <p:cNvSpPr/>
          <p:nvPr/>
        </p:nvSpPr>
        <p:spPr>
          <a:xfrm>
            <a:off x="341746" y="1295400"/>
            <a:ext cx="2736700" cy="1993274"/>
          </a:xfrm>
          <a:prstGeom prst="rect">
            <a:avLst/>
          </a:prstGeom>
          <a:blipFill>
            <a:blip r:embed="rId6" cstate="print"/>
            <a:stretch>
              <a:fillRect/>
            </a:stretch>
          </a:blipFill>
        </p:spPr>
        <p:txBody>
          <a:bodyPr wrap="square" lIns="0" tIns="0" rIns="0" bIns="0" rtlCol="0"/>
          <a:lstStyle/>
          <a:p>
            <a:endParaRPr/>
          </a:p>
        </p:txBody>
      </p:sp>
      <p:sp>
        <p:nvSpPr>
          <p:cNvPr id="10" name="object 8"/>
          <p:cNvSpPr/>
          <p:nvPr/>
        </p:nvSpPr>
        <p:spPr>
          <a:xfrm>
            <a:off x="3657601" y="1295401"/>
            <a:ext cx="3612444" cy="2461693"/>
          </a:xfrm>
          <a:prstGeom prst="rect">
            <a:avLst/>
          </a:prstGeom>
          <a:blipFill>
            <a:blip r:embed="rId7" cstate="print"/>
            <a:stretch>
              <a:fillRect/>
            </a:stretch>
          </a:blipFill>
        </p:spPr>
        <p:txBody>
          <a:bodyPr wrap="square" lIns="0" tIns="0" rIns="0" bIns="0" rtlCol="0"/>
          <a:lstStyle/>
          <a:p>
            <a:endParaRPr/>
          </a:p>
        </p:txBody>
      </p:sp>
      <p:sp>
        <p:nvSpPr>
          <p:cNvPr id="3" name="Slide Number Placeholder 2"/>
          <p:cNvSpPr>
            <a:spLocks noGrp="1"/>
          </p:cNvSpPr>
          <p:nvPr>
            <p:ph type="sldNum" sz="quarter" idx="12"/>
          </p:nvPr>
        </p:nvSpPr>
        <p:spPr/>
        <p:txBody>
          <a:bodyPr/>
          <a:lstStyle/>
          <a:p>
            <a:fld id="{B543A0FD-1CA6-4228-86A2-78061B4844C8}" type="slidenum">
              <a:rPr lang="en-US" smtClean="0"/>
              <a:t>3</a:t>
            </a:fld>
            <a:endParaRPr lang="en-US"/>
          </a:p>
        </p:txBody>
      </p:sp>
    </p:spTree>
    <p:extLst>
      <p:ext uri="{BB962C8B-B14F-4D97-AF65-F5344CB8AC3E}">
        <p14:creationId xmlns:p14="http://schemas.microsoft.com/office/powerpoint/2010/main" val="2633300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92573" y="725510"/>
            <a:ext cx="9743067" cy="5630861"/>
          </a:xfrm>
          <a:prstGeom prst="rect">
            <a:avLst/>
          </a:prstGeom>
        </p:spPr>
      </p:pic>
    </p:spTree>
    <p:extLst>
      <p:ext uri="{BB962C8B-B14F-4D97-AF65-F5344CB8AC3E}">
        <p14:creationId xmlns:p14="http://schemas.microsoft.com/office/powerpoint/2010/main" val="29358480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noChangeArrowheads="1"/>
          </p:cNvSpPr>
          <p:nvPr>
            <p:ph type="title"/>
          </p:nvPr>
        </p:nvSpPr>
        <p:spPr/>
        <p:txBody>
          <a:bodyPr/>
          <a:lstStyle/>
          <a:p>
            <a:r>
              <a:rPr lang="en-US" dirty="0"/>
              <a:t>How </a:t>
            </a:r>
            <a:r>
              <a:rPr lang="en-US" dirty="0" smtClean="0"/>
              <a:t>Will You Do It? </a:t>
            </a:r>
            <a:endParaRPr lang="en-US" dirty="0"/>
          </a:p>
        </p:txBody>
      </p:sp>
      <p:sp>
        <p:nvSpPr>
          <p:cNvPr id="61442" name="Rectangle 3"/>
          <p:cNvSpPr>
            <a:spLocks noGrp="1" noChangeArrowheads="1"/>
          </p:cNvSpPr>
          <p:nvPr>
            <p:ph idx="1"/>
          </p:nvPr>
        </p:nvSpPr>
        <p:spPr/>
        <p:txBody>
          <a:bodyPr/>
          <a:lstStyle/>
          <a:p>
            <a:pPr eaLnBrk="1" hangingPunct="1">
              <a:lnSpc>
                <a:spcPct val="90000"/>
              </a:lnSpc>
              <a:buFontTx/>
              <a:buNone/>
            </a:pPr>
            <a:r>
              <a:rPr lang="en-US" dirty="0" smtClean="0"/>
              <a:t>Write a set of test </a:t>
            </a:r>
            <a:r>
              <a:rPr lang="en-US" dirty="0"/>
              <a:t>cases that </a:t>
            </a:r>
            <a:r>
              <a:rPr lang="en-US" dirty="0" smtClean="0"/>
              <a:t>you feel would </a:t>
            </a:r>
            <a:r>
              <a:rPr lang="en-US" dirty="0"/>
              <a:t>adequately test this </a:t>
            </a:r>
            <a:r>
              <a:rPr lang="en-US" dirty="0" smtClean="0"/>
              <a:t>program.</a:t>
            </a:r>
            <a:endParaRPr lang="en-US" dirty="0"/>
          </a:p>
          <a:p>
            <a:pPr eaLnBrk="1" hangingPunct="1">
              <a:lnSpc>
                <a:spcPct val="90000"/>
              </a:lnSpc>
              <a:spcAft>
                <a:spcPts val="600"/>
              </a:spcAft>
            </a:pPr>
            <a:r>
              <a:rPr lang="en-US" dirty="0"/>
              <a:t>How many cases are needed?</a:t>
            </a:r>
          </a:p>
          <a:p>
            <a:pPr eaLnBrk="1" hangingPunct="1">
              <a:lnSpc>
                <a:spcPct val="90000"/>
              </a:lnSpc>
              <a:spcAft>
                <a:spcPts val="600"/>
              </a:spcAft>
            </a:pPr>
            <a:r>
              <a:rPr lang="en-US" dirty="0"/>
              <a:t>How do you plan to test the </a:t>
            </a:r>
            <a:r>
              <a:rPr lang="en-US" dirty="0" smtClean="0"/>
              <a:t>program</a:t>
            </a:r>
            <a:r>
              <a:rPr lang="en-US" dirty="0"/>
              <a:t>?</a:t>
            </a:r>
          </a:p>
          <a:p>
            <a:pPr lvl="1"/>
            <a:r>
              <a:rPr lang="en-US" sz="2400" dirty="0"/>
              <a:t>Run it once and manually enter the values?</a:t>
            </a:r>
          </a:p>
          <a:p>
            <a:pPr lvl="1" eaLnBrk="1" hangingPunct="1">
              <a:lnSpc>
                <a:spcPct val="90000"/>
              </a:lnSpc>
            </a:pPr>
            <a:r>
              <a:rPr lang="en-US" sz="2400" dirty="0" smtClean="0"/>
              <a:t>Run </a:t>
            </a:r>
            <a:r>
              <a:rPr lang="en-US" sz="2400" dirty="0"/>
              <a:t>it many times with different </a:t>
            </a:r>
            <a:r>
              <a:rPr lang="en-US" sz="2400" dirty="0" smtClean="0"/>
              <a:t>inputs?</a:t>
            </a:r>
            <a:endParaRPr lang="en-US" sz="2400" dirty="0"/>
          </a:p>
          <a:p>
            <a:pPr lvl="1" eaLnBrk="1" hangingPunct="1">
              <a:lnSpc>
                <a:spcPct val="90000"/>
              </a:lnSpc>
            </a:pPr>
            <a:r>
              <a:rPr lang="en-US" sz="2400" dirty="0" smtClean="0"/>
              <a:t>Run it with a </a:t>
            </a:r>
            <a:r>
              <a:rPr lang="en-US" sz="2400" dirty="0"/>
              <a:t>file </a:t>
            </a:r>
            <a:r>
              <a:rPr lang="en-US" sz="2400" dirty="0" smtClean="0"/>
              <a:t>containing a </a:t>
            </a:r>
            <a:r>
              <a:rPr lang="en-US" sz="2400" dirty="0"/>
              <a:t>set of lines with test </a:t>
            </a:r>
            <a:r>
              <a:rPr lang="en-US" sz="2400" dirty="0" smtClean="0"/>
              <a:t>values?</a:t>
            </a:r>
            <a:endParaRPr lang="en-US" sz="2400" dirty="0"/>
          </a:p>
        </p:txBody>
      </p:sp>
      <p:sp>
        <p:nvSpPr>
          <p:cNvPr id="2" name="Slide Number Placeholder 1"/>
          <p:cNvSpPr>
            <a:spLocks noGrp="1"/>
          </p:cNvSpPr>
          <p:nvPr>
            <p:ph type="sldNum" sz="quarter" idx="12"/>
          </p:nvPr>
        </p:nvSpPr>
        <p:spPr/>
        <p:txBody>
          <a:bodyPr/>
          <a:lstStyle/>
          <a:p>
            <a:fld id="{B543A0FD-1CA6-4228-86A2-78061B4844C8}" type="slidenum">
              <a:rPr lang="en-US" smtClean="0"/>
              <a:t>31</a:t>
            </a:fld>
            <a:endParaRPr lang="en-US"/>
          </a:p>
        </p:txBody>
      </p:sp>
    </p:spTree>
    <p:extLst>
      <p:ext uri="{BB962C8B-B14F-4D97-AF65-F5344CB8AC3E}">
        <p14:creationId xmlns:p14="http://schemas.microsoft.com/office/powerpoint/2010/main" val="3680097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r>
              <a:rPr lang="en-US" dirty="0" smtClean="0"/>
              <a:t>How will you do it?</a:t>
            </a:r>
            <a:endParaRPr lang="en-US" dirty="0"/>
          </a:p>
        </p:txBody>
      </p:sp>
      <p:sp>
        <p:nvSpPr>
          <p:cNvPr id="36866" name="Rectangle 3"/>
          <p:cNvSpPr>
            <a:spLocks noGrp="1" noChangeArrowheads="1"/>
          </p:cNvSpPr>
          <p:nvPr>
            <p:ph idx="1"/>
          </p:nvPr>
        </p:nvSpPr>
        <p:spPr/>
        <p:txBody>
          <a:bodyPr>
            <a:normAutofit fontScale="92500" lnSpcReduction="10000"/>
          </a:bodyPr>
          <a:lstStyle/>
          <a:p>
            <a:pPr marL="457200" indent="-285750"/>
            <a:r>
              <a:rPr lang="en-US" sz="2800" dirty="0" smtClean="0"/>
              <a:t>“</a:t>
            </a:r>
            <a:r>
              <a:rPr lang="en-US" sz="2800" dirty="0"/>
              <a:t>Smoke test.”, aka “Hello World!”</a:t>
            </a:r>
          </a:p>
          <a:p>
            <a:pPr marL="457200" indent="-285750"/>
            <a:r>
              <a:rPr lang="en-US" sz="2800" dirty="0"/>
              <a:t>Check handling of inputs</a:t>
            </a:r>
          </a:p>
          <a:p>
            <a:pPr lvl="1"/>
            <a:r>
              <a:rPr lang="en-US" sz="2600" dirty="0"/>
              <a:t>Illegal inputs – text instead of integers</a:t>
            </a:r>
          </a:p>
          <a:p>
            <a:pPr lvl="1" indent="-285750"/>
            <a:r>
              <a:rPr lang="en-US" sz="2600" dirty="0"/>
              <a:t>Impossible inputs – floating vs. integer</a:t>
            </a:r>
          </a:p>
          <a:p>
            <a:pPr lvl="1" indent="-285750"/>
            <a:r>
              <a:rPr lang="en-US" sz="2600" dirty="0"/>
              <a:t>Outrageous values – infinities, max and min values</a:t>
            </a:r>
          </a:p>
          <a:p>
            <a:pPr lvl="1" indent="-285750"/>
            <a:r>
              <a:rPr lang="en-US" sz="2600" dirty="0"/>
              <a:t>Not in domain – negative numbers, </a:t>
            </a:r>
            <a:br>
              <a:rPr lang="en-US" sz="2600" dirty="0"/>
            </a:br>
            <a:r>
              <a:rPr lang="en-US" sz="2600" dirty="0"/>
              <a:t>                           values outside specifications</a:t>
            </a:r>
          </a:p>
          <a:p>
            <a:pPr lvl="1" indent="-285750"/>
            <a:r>
              <a:rPr lang="en-US" sz="2600" dirty="0"/>
              <a:t>Input errors – wrong input, e.g. mis-spellings</a:t>
            </a:r>
          </a:p>
          <a:p>
            <a:r>
              <a:rPr lang="en-US" sz="2800" dirty="0"/>
              <a:t>Stress test </a:t>
            </a:r>
          </a:p>
          <a:p>
            <a:pPr lvl="1"/>
            <a:r>
              <a:rPr lang="en-US" sz="2600" dirty="0"/>
              <a:t>multiple inputs without restart</a:t>
            </a:r>
          </a:p>
          <a:p>
            <a:pPr lvl="1"/>
            <a:r>
              <a:rPr lang="en-US" sz="2600" dirty="0"/>
              <a:t>run program for long periods of time</a:t>
            </a:r>
          </a:p>
        </p:txBody>
      </p:sp>
      <p:sp>
        <p:nvSpPr>
          <p:cNvPr id="2" name="Slide Number Placeholder 1"/>
          <p:cNvSpPr>
            <a:spLocks noGrp="1"/>
          </p:cNvSpPr>
          <p:nvPr>
            <p:ph type="sldNum" sz="quarter" idx="12"/>
          </p:nvPr>
        </p:nvSpPr>
        <p:spPr/>
        <p:txBody>
          <a:bodyPr/>
          <a:lstStyle/>
          <a:p>
            <a:fld id="{B543A0FD-1CA6-4228-86A2-78061B4844C8}" type="slidenum">
              <a:rPr lang="en-US" smtClean="0"/>
              <a:t>32</a:t>
            </a:fld>
            <a:endParaRPr lang="en-US"/>
          </a:p>
        </p:txBody>
      </p:sp>
    </p:spTree>
    <p:extLst>
      <p:ext uri="{BB962C8B-B14F-4D97-AF65-F5344CB8AC3E}">
        <p14:creationId xmlns:p14="http://schemas.microsoft.com/office/powerpoint/2010/main" val="325566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8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8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8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8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8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8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8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686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86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86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6" grpId="0" build="p" bldLvl="2"/>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b="1" dirty="0"/>
              <a:t> </a:t>
            </a:r>
            <a:r>
              <a:rPr lang="en-US" sz="5400" dirty="0"/>
              <a:t>Software Testing</a:t>
            </a:r>
            <a:br>
              <a:rPr lang="en-US" sz="5400" dirty="0"/>
            </a:br>
            <a:r>
              <a:rPr lang="en-US" sz="5400" dirty="0"/>
              <a:t>Terminologies</a:t>
            </a:r>
            <a:endParaRPr lang="en-US" sz="5400" b="1" dirty="0"/>
          </a:p>
        </p:txBody>
      </p:sp>
      <p:sp>
        <p:nvSpPr>
          <p:cNvPr id="4" name="Slide Number Placeholder 3"/>
          <p:cNvSpPr>
            <a:spLocks noGrp="1"/>
          </p:cNvSpPr>
          <p:nvPr>
            <p:ph type="sldNum" sz="quarter" idx="12"/>
          </p:nvPr>
        </p:nvSpPr>
        <p:spPr/>
        <p:txBody>
          <a:bodyPr/>
          <a:lstStyle/>
          <a:p>
            <a:fld id="{B543A0FD-1CA6-4228-86A2-78061B4844C8}" type="slidenum">
              <a:rPr lang="en-US" smtClean="0"/>
              <a:t>33</a:t>
            </a:fld>
            <a:endParaRPr lang="en-US"/>
          </a:p>
        </p:txBody>
      </p:sp>
    </p:spTree>
    <p:extLst>
      <p:ext uri="{BB962C8B-B14F-4D97-AF65-F5344CB8AC3E}">
        <p14:creationId xmlns:p14="http://schemas.microsoft.com/office/powerpoint/2010/main" val="837928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8"/>
          <p:cNvSpPr>
            <a:spLocks noGrp="1"/>
          </p:cNvSpPr>
          <p:nvPr>
            <p:ph type="title"/>
          </p:nvPr>
        </p:nvSpPr>
        <p:spPr/>
        <p:txBody>
          <a:bodyPr/>
          <a:lstStyle/>
          <a:p>
            <a:r>
              <a:rPr lang="en-US" dirty="0"/>
              <a:t>The Very First Software Bug</a:t>
            </a:r>
            <a:endParaRPr lang="en-US" sz="4400" dirty="0"/>
          </a:p>
        </p:txBody>
      </p:sp>
      <p:sp>
        <p:nvSpPr>
          <p:cNvPr id="20482" name="Rectangle 9"/>
          <p:cNvSpPr>
            <a:spLocks noGrp="1"/>
          </p:cNvSpPr>
          <p:nvPr>
            <p:ph idx="1"/>
          </p:nvPr>
        </p:nvSpPr>
        <p:spPr>
          <a:xfrm>
            <a:off x="978408" y="1981201"/>
            <a:ext cx="5894935" cy="3809999"/>
          </a:xfrm>
        </p:spPr>
        <p:txBody>
          <a:bodyPr/>
          <a:lstStyle/>
          <a:p>
            <a:r>
              <a:rPr lang="en-US" sz="3200" dirty="0"/>
              <a:t>A moth found trapped between points at Relay # 70, Panel F</a:t>
            </a:r>
          </a:p>
          <a:p>
            <a:pPr lvl="1"/>
            <a:r>
              <a:rPr lang="en-US" sz="2800" dirty="0"/>
              <a:t>Mark II Aiken Relay Calculator </a:t>
            </a:r>
          </a:p>
          <a:p>
            <a:pPr lvl="1"/>
            <a:r>
              <a:rPr lang="en-US" sz="2800" dirty="0"/>
              <a:t>Harvard University </a:t>
            </a:r>
          </a:p>
          <a:p>
            <a:pPr lvl="1"/>
            <a:r>
              <a:rPr lang="en-US" sz="2800" dirty="0"/>
              <a:t>September 9, 1945.</a:t>
            </a:r>
          </a:p>
        </p:txBody>
      </p:sp>
      <p:pic>
        <p:nvPicPr>
          <p:cNvPr id="20486" name="Picture 3" descr="h96566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2092" y="1828801"/>
            <a:ext cx="4202558" cy="3474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16453" name="Rectangle 5"/>
          <p:cNvSpPr>
            <a:spLocks noChangeArrowheads="1"/>
          </p:cNvSpPr>
          <p:nvPr/>
        </p:nvSpPr>
        <p:spPr bwMode="auto">
          <a:xfrm>
            <a:off x="7359659" y="5411474"/>
            <a:ext cx="3519860" cy="4616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defRPr/>
            </a:pPr>
            <a:r>
              <a:rPr lang="en-US" sz="2400" dirty="0">
                <a:latin typeface="Garamond"/>
                <a:cs typeface="Garamond"/>
              </a:rPr>
              <a:t>On display in Smithsonian</a:t>
            </a:r>
          </a:p>
        </p:txBody>
      </p:sp>
      <p:sp>
        <p:nvSpPr>
          <p:cNvPr id="2" name="Slide Number Placeholder 1"/>
          <p:cNvSpPr>
            <a:spLocks noGrp="1"/>
          </p:cNvSpPr>
          <p:nvPr>
            <p:ph type="sldNum" sz="quarter" idx="12"/>
          </p:nvPr>
        </p:nvSpPr>
        <p:spPr/>
        <p:txBody>
          <a:bodyPr/>
          <a:lstStyle/>
          <a:p>
            <a:fld id="{B543A0FD-1CA6-4228-86A2-78061B4844C8}" type="slidenum">
              <a:rPr lang="en-US" smtClean="0"/>
              <a:t>34</a:t>
            </a:fld>
            <a:endParaRPr lang="en-US"/>
          </a:p>
        </p:txBody>
      </p:sp>
    </p:spTree>
    <p:extLst>
      <p:ext uri="{BB962C8B-B14F-4D97-AF65-F5344CB8AC3E}">
        <p14:creationId xmlns:p14="http://schemas.microsoft.com/office/powerpoint/2010/main" val="372426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0486"/>
                                        </p:tgtEl>
                                        <p:attrNameLst>
                                          <p:attrName>style.visibility</p:attrName>
                                        </p:attrNameLst>
                                      </p:cBhvr>
                                      <p:to>
                                        <p:strVal val="visible"/>
                                      </p:to>
                                    </p:set>
                                    <p:animEffect transition="in" filter="blinds(horizontal)">
                                      <p:cBhvr>
                                        <p:cTn id="7" dur="500"/>
                                        <p:tgtEl>
                                          <p:spTgt spid="204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0482">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0482">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482">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0482">
                                            <p:txEl>
                                              <p:pRg st="3" end="3"/>
                                            </p:txEl>
                                          </p:spTgt>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6164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build="p"/>
      <p:bldP spid="61645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533401"/>
            <a:ext cx="12070080" cy="5668461"/>
          </a:xfrm>
          <a:prstGeom prst="rect">
            <a:avLst/>
          </a:prstGeom>
        </p:spPr>
      </p:pic>
    </p:spTree>
    <p:extLst>
      <p:ext uri="{BB962C8B-B14F-4D97-AF65-F5344CB8AC3E}">
        <p14:creationId xmlns:p14="http://schemas.microsoft.com/office/powerpoint/2010/main" val="11633590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p:cNvSpPr>
          <p:nvPr>
            <p:ph type="title"/>
          </p:nvPr>
        </p:nvSpPr>
        <p:spPr/>
        <p:txBody>
          <a:bodyPr/>
          <a:lstStyle/>
          <a:p>
            <a:r>
              <a:rPr lang="en-US" dirty="0"/>
              <a:t>Failures </a:t>
            </a:r>
          </a:p>
        </p:txBody>
      </p:sp>
      <p:sp>
        <p:nvSpPr>
          <p:cNvPr id="55298" name="Rectangle 3"/>
          <p:cNvSpPr>
            <a:spLocks noGrp="1"/>
          </p:cNvSpPr>
          <p:nvPr>
            <p:ph idx="1"/>
          </p:nvPr>
        </p:nvSpPr>
        <p:spPr/>
        <p:txBody>
          <a:bodyPr/>
          <a:lstStyle/>
          <a:p>
            <a:r>
              <a:rPr lang="en-US" sz="3200" i="1" u="sng" dirty="0"/>
              <a:t>Failures</a:t>
            </a:r>
            <a:r>
              <a:rPr lang="en-US" sz="3200" dirty="0"/>
              <a:t> are</a:t>
            </a:r>
          </a:p>
          <a:p>
            <a:pPr lvl="1"/>
            <a:r>
              <a:rPr lang="en-US" sz="2800" dirty="0"/>
              <a:t>deviation of the observed behavior of a system from its specification, i.e., its expected behavior. </a:t>
            </a:r>
          </a:p>
          <a:p>
            <a:r>
              <a:rPr lang="en-US" sz="3200" dirty="0"/>
              <a:t>Failures can only be determined with respect to the specifications.</a:t>
            </a:r>
          </a:p>
          <a:p>
            <a:r>
              <a:rPr lang="en-US" sz="3200" dirty="0"/>
              <a:t>Failures are concerned with the observed behavior and outcome of the system. </a:t>
            </a:r>
          </a:p>
        </p:txBody>
      </p:sp>
      <p:pic>
        <p:nvPicPr>
          <p:cNvPr id="5" name="Picture 5" descr="bug_anim_cod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a:xfrm>
            <a:off x="10143772" y="393185"/>
            <a:ext cx="1744133" cy="13081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sp>
        <p:nvSpPr>
          <p:cNvPr id="2" name="Slide Number Placeholder 1"/>
          <p:cNvSpPr>
            <a:spLocks noGrp="1"/>
          </p:cNvSpPr>
          <p:nvPr>
            <p:ph type="sldNum" sz="quarter" idx="12"/>
          </p:nvPr>
        </p:nvSpPr>
        <p:spPr/>
        <p:txBody>
          <a:bodyPr/>
          <a:lstStyle/>
          <a:p>
            <a:fld id="{B543A0FD-1CA6-4228-86A2-78061B4844C8}" type="slidenum">
              <a:rPr lang="en-US" smtClean="0"/>
              <a:t>36</a:t>
            </a:fld>
            <a:endParaRPr lang="en-US"/>
          </a:p>
        </p:txBody>
      </p:sp>
    </p:spTree>
    <p:extLst>
      <p:ext uri="{BB962C8B-B14F-4D97-AF65-F5344CB8AC3E}">
        <p14:creationId xmlns:p14="http://schemas.microsoft.com/office/powerpoint/2010/main" val="293024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2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2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29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build="p" bldLvl="2"/>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p:cNvSpPr>
          <p:nvPr>
            <p:ph type="title"/>
          </p:nvPr>
        </p:nvSpPr>
        <p:spPr/>
        <p:txBody>
          <a:bodyPr/>
          <a:lstStyle/>
          <a:p>
            <a:r>
              <a:rPr lang="en-US" dirty="0"/>
              <a:t>Defects</a:t>
            </a:r>
            <a:endParaRPr lang="en-US" sz="4400" dirty="0"/>
          </a:p>
        </p:txBody>
      </p:sp>
      <p:sp>
        <p:nvSpPr>
          <p:cNvPr id="55298" name="Rectangle 3"/>
          <p:cNvSpPr>
            <a:spLocks noGrp="1"/>
          </p:cNvSpPr>
          <p:nvPr>
            <p:ph idx="1"/>
          </p:nvPr>
        </p:nvSpPr>
        <p:spPr/>
        <p:txBody>
          <a:bodyPr/>
          <a:lstStyle/>
          <a:p>
            <a:r>
              <a:rPr lang="en-US" sz="3200" i="1" u="sng" dirty="0">
                <a:solidFill>
                  <a:schemeClr val="tx1"/>
                </a:solidFill>
              </a:rPr>
              <a:t>Defects</a:t>
            </a:r>
            <a:r>
              <a:rPr lang="en-US" sz="3200" dirty="0">
                <a:solidFill>
                  <a:schemeClr val="tx1"/>
                </a:solidFill>
              </a:rPr>
              <a:t> </a:t>
            </a:r>
            <a:r>
              <a:rPr lang="en-US" sz="2800" dirty="0"/>
              <a:t>are</a:t>
            </a:r>
          </a:p>
          <a:p>
            <a:pPr lvl="1"/>
            <a:r>
              <a:rPr lang="en-US" sz="2800" dirty="0"/>
              <a:t>flaws in a system that can cause the system to fail to perform its required function</a:t>
            </a:r>
          </a:p>
          <a:p>
            <a:pPr lvl="2"/>
            <a:r>
              <a:rPr lang="en-US" sz="2800" dirty="0"/>
              <a:t>e.g. an incorrect condition or statement.</a:t>
            </a:r>
            <a:endParaRPr lang="en-US" sz="2400" dirty="0"/>
          </a:p>
          <a:p>
            <a:r>
              <a:rPr lang="en-US" sz="3200" dirty="0"/>
              <a:t>Defects are concerned with specific parts or components of the system.</a:t>
            </a:r>
          </a:p>
          <a:p>
            <a:r>
              <a:rPr lang="en-US" sz="3200" dirty="0"/>
              <a:t>Defects are synonymous with </a:t>
            </a:r>
            <a:r>
              <a:rPr lang="en-US" sz="3200" i="1" dirty="0"/>
              <a:t>faults, bugs</a:t>
            </a:r>
            <a:r>
              <a:rPr lang="en-US" sz="3200" dirty="0"/>
              <a:t>.</a:t>
            </a:r>
          </a:p>
        </p:txBody>
      </p:sp>
      <p:pic>
        <p:nvPicPr>
          <p:cNvPr id="5" name="Picture 5" descr="bug_anim_cod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a:xfrm>
            <a:off x="10340153" y="340808"/>
            <a:ext cx="1744133" cy="13081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sp>
        <p:nvSpPr>
          <p:cNvPr id="2" name="Slide Number Placeholder 1"/>
          <p:cNvSpPr>
            <a:spLocks noGrp="1"/>
          </p:cNvSpPr>
          <p:nvPr>
            <p:ph type="sldNum" sz="quarter" idx="12"/>
          </p:nvPr>
        </p:nvSpPr>
        <p:spPr/>
        <p:txBody>
          <a:bodyPr/>
          <a:lstStyle/>
          <a:p>
            <a:fld id="{B543A0FD-1CA6-4228-86A2-78061B4844C8}" type="slidenum">
              <a:rPr lang="en-US" smtClean="0"/>
              <a:t>37</a:t>
            </a:fld>
            <a:endParaRPr lang="en-US"/>
          </a:p>
        </p:txBody>
      </p:sp>
    </p:spTree>
    <p:extLst>
      <p:ext uri="{BB962C8B-B14F-4D97-AF65-F5344CB8AC3E}">
        <p14:creationId xmlns:p14="http://schemas.microsoft.com/office/powerpoint/2010/main" val="193436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29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29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29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5298">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build="p" bldLvl="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p:cNvSpPr>
          <p:nvPr>
            <p:ph type="title"/>
          </p:nvPr>
        </p:nvSpPr>
        <p:spPr/>
        <p:txBody>
          <a:bodyPr/>
          <a:lstStyle/>
          <a:p>
            <a:r>
              <a:rPr lang="en-US" dirty="0"/>
              <a:t>Errors</a:t>
            </a:r>
            <a:endParaRPr lang="en-US" sz="4400" dirty="0"/>
          </a:p>
        </p:txBody>
      </p:sp>
      <p:sp>
        <p:nvSpPr>
          <p:cNvPr id="55298" name="Rectangle 3"/>
          <p:cNvSpPr>
            <a:spLocks noGrp="1"/>
          </p:cNvSpPr>
          <p:nvPr>
            <p:ph idx="1"/>
          </p:nvPr>
        </p:nvSpPr>
        <p:spPr/>
        <p:txBody>
          <a:bodyPr/>
          <a:lstStyle/>
          <a:p>
            <a:r>
              <a:rPr lang="en-US" sz="3200" i="1" u="sng" dirty="0"/>
              <a:t>Errors</a:t>
            </a:r>
            <a:r>
              <a:rPr lang="en-US" sz="3200" dirty="0"/>
              <a:t> are</a:t>
            </a:r>
          </a:p>
          <a:p>
            <a:pPr lvl="1"/>
            <a:r>
              <a:rPr lang="en-US" sz="2800" dirty="0"/>
              <a:t>human actions that result in a fault or defect in the system.</a:t>
            </a:r>
            <a:endParaRPr lang="en-US" sz="2400" dirty="0"/>
          </a:p>
          <a:p>
            <a:r>
              <a:rPr lang="en-US" sz="3200" dirty="0"/>
              <a:t>Errors are concerned with the underlying causes of the defects.  </a:t>
            </a:r>
          </a:p>
          <a:p>
            <a:r>
              <a:rPr lang="en-US" sz="3200" dirty="0"/>
              <a:t>Errors are synonymous with </a:t>
            </a:r>
            <a:r>
              <a:rPr lang="en-US" sz="3200" i="1" dirty="0"/>
              <a:t>mistakes.</a:t>
            </a:r>
          </a:p>
        </p:txBody>
      </p:sp>
      <p:pic>
        <p:nvPicPr>
          <p:cNvPr id="5" name="Picture 5" descr="bug_anim_code"/>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a:xfrm>
            <a:off x="10340152" y="484843"/>
            <a:ext cx="1744133" cy="1308100"/>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sp>
        <p:nvSpPr>
          <p:cNvPr id="2" name="Slide Number Placeholder 1"/>
          <p:cNvSpPr>
            <a:spLocks noGrp="1"/>
          </p:cNvSpPr>
          <p:nvPr>
            <p:ph type="sldNum" sz="quarter" idx="12"/>
          </p:nvPr>
        </p:nvSpPr>
        <p:spPr/>
        <p:txBody>
          <a:bodyPr/>
          <a:lstStyle/>
          <a:p>
            <a:fld id="{B543A0FD-1CA6-4228-86A2-78061B4844C8}" type="slidenum">
              <a:rPr lang="en-US" smtClean="0"/>
              <a:t>38</a:t>
            </a:fld>
            <a:endParaRPr lang="en-US"/>
          </a:p>
        </p:txBody>
      </p:sp>
    </p:spTree>
    <p:extLst>
      <p:ext uri="{BB962C8B-B14F-4D97-AF65-F5344CB8AC3E}">
        <p14:creationId xmlns:p14="http://schemas.microsoft.com/office/powerpoint/2010/main" val="3856127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2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2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29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p:cNvSpPr>
          <p:nvPr>
            <p:ph type="title"/>
          </p:nvPr>
        </p:nvSpPr>
        <p:spPr/>
        <p:txBody>
          <a:bodyPr>
            <a:normAutofit/>
          </a:bodyPr>
          <a:lstStyle/>
          <a:p>
            <a:r>
              <a:rPr lang="en-US" sz="3600" dirty="0"/>
              <a:t>The Relations among Failures, Defects, and Errors</a:t>
            </a:r>
          </a:p>
        </p:txBody>
      </p:sp>
      <p:sp>
        <p:nvSpPr>
          <p:cNvPr id="55298" name="Rectangle 3"/>
          <p:cNvSpPr>
            <a:spLocks noGrp="1"/>
          </p:cNvSpPr>
          <p:nvPr>
            <p:ph idx="1"/>
          </p:nvPr>
        </p:nvSpPr>
        <p:spPr/>
        <p:txBody>
          <a:bodyPr>
            <a:normAutofit/>
          </a:bodyPr>
          <a:lstStyle/>
          <a:p>
            <a:r>
              <a:rPr lang="en-US" sz="2800" dirty="0"/>
              <a:t>A human being makes an </a:t>
            </a:r>
            <a:r>
              <a:rPr lang="en-US" sz="2800" i="1" u="sng" dirty="0"/>
              <a:t>error</a:t>
            </a:r>
            <a:r>
              <a:rPr lang="en-US" sz="2800" dirty="0"/>
              <a:t> (</a:t>
            </a:r>
            <a:r>
              <a:rPr lang="en-US" sz="2800" i="1" dirty="0"/>
              <a:t>mistake</a:t>
            </a:r>
            <a:r>
              <a:rPr lang="en-US" sz="2800" dirty="0"/>
              <a:t>) </a:t>
            </a:r>
          </a:p>
          <a:p>
            <a:pPr lvl="1"/>
            <a:r>
              <a:rPr lang="en-US" sz="2400" dirty="0"/>
              <a:t> can occur in design, coding, requirements, even testing</a:t>
            </a:r>
            <a:r>
              <a:rPr lang="en-US" sz="2400" b="1" i="1" dirty="0"/>
              <a:t>.</a:t>
            </a:r>
            <a:r>
              <a:rPr lang="en-US" sz="2400" dirty="0"/>
              <a:t> </a:t>
            </a:r>
          </a:p>
          <a:p>
            <a:r>
              <a:rPr lang="en-US" sz="2800" dirty="0"/>
              <a:t>An </a:t>
            </a:r>
            <a:r>
              <a:rPr lang="en-US" sz="2800" i="1" dirty="0"/>
              <a:t>error</a:t>
            </a:r>
            <a:r>
              <a:rPr lang="en-US" sz="2800" dirty="0"/>
              <a:t> can lead to a </a:t>
            </a:r>
            <a:r>
              <a:rPr lang="en-US" sz="2800" i="1" u="sng" dirty="0"/>
              <a:t>defect</a:t>
            </a:r>
            <a:r>
              <a:rPr lang="en-US" sz="2800" dirty="0"/>
              <a:t> (</a:t>
            </a:r>
            <a:r>
              <a:rPr lang="en-US" sz="2800" i="1" dirty="0"/>
              <a:t>fault</a:t>
            </a:r>
            <a:r>
              <a:rPr lang="en-US" sz="2800" dirty="0"/>
              <a:t>)</a:t>
            </a:r>
          </a:p>
          <a:p>
            <a:pPr lvl="1"/>
            <a:r>
              <a:rPr lang="en-US" sz="2400" dirty="0"/>
              <a:t>can occur in requirements, design, or program code.</a:t>
            </a:r>
          </a:p>
          <a:p>
            <a:r>
              <a:rPr lang="en-US" sz="2800" dirty="0"/>
              <a:t>If a </a:t>
            </a:r>
            <a:r>
              <a:rPr lang="en-US" sz="2800" i="1" dirty="0"/>
              <a:t>defect</a:t>
            </a:r>
            <a:r>
              <a:rPr lang="en-US" sz="2800" dirty="0"/>
              <a:t> in code is executed, a </a:t>
            </a:r>
            <a:r>
              <a:rPr lang="en-US" sz="2800" i="1" u="sng" dirty="0"/>
              <a:t>failure</a:t>
            </a:r>
            <a:r>
              <a:rPr lang="en-US" sz="2800" dirty="0"/>
              <a:t> may occur. </a:t>
            </a:r>
          </a:p>
          <a:p>
            <a:pPr lvl="1"/>
            <a:r>
              <a:rPr lang="en-US" sz="2400" dirty="0"/>
              <a:t>Failures only occur when a </a:t>
            </a:r>
            <a:r>
              <a:rPr lang="en-US" sz="2400" i="1" dirty="0"/>
              <a:t>defect</a:t>
            </a:r>
            <a:r>
              <a:rPr lang="en-US" sz="2400" dirty="0"/>
              <a:t> in the code is executed. </a:t>
            </a:r>
          </a:p>
          <a:p>
            <a:pPr lvl="1"/>
            <a:r>
              <a:rPr lang="en-US" sz="2400" dirty="0"/>
              <a:t>Not all defects cause failures all the time. </a:t>
            </a:r>
          </a:p>
          <a:p>
            <a:r>
              <a:rPr lang="en-US" sz="2800" dirty="0"/>
              <a:t>Defects occur because human beings are fallible</a:t>
            </a:r>
          </a:p>
          <a:p>
            <a:r>
              <a:rPr lang="en-US" sz="2800" dirty="0"/>
              <a:t>Failures can be caused by environmental conditions as well. </a:t>
            </a:r>
          </a:p>
        </p:txBody>
      </p:sp>
      <p:sp>
        <p:nvSpPr>
          <p:cNvPr id="2" name="Slide Number Placeholder 1"/>
          <p:cNvSpPr>
            <a:spLocks noGrp="1"/>
          </p:cNvSpPr>
          <p:nvPr>
            <p:ph type="sldNum" sz="quarter" idx="12"/>
          </p:nvPr>
        </p:nvSpPr>
        <p:spPr/>
        <p:txBody>
          <a:bodyPr/>
          <a:lstStyle/>
          <a:p>
            <a:fld id="{B543A0FD-1CA6-4228-86A2-78061B4844C8}" type="slidenum">
              <a:rPr lang="en-US" smtClean="0"/>
              <a:t>39</a:t>
            </a:fld>
            <a:endParaRPr lang="en-US"/>
          </a:p>
        </p:txBody>
      </p:sp>
    </p:spTree>
    <p:extLst>
      <p:ext uri="{BB962C8B-B14F-4D97-AF65-F5344CB8AC3E}">
        <p14:creationId xmlns:p14="http://schemas.microsoft.com/office/powerpoint/2010/main" val="3572481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29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529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29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29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29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29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298">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529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build="p" bldLvl="2"/>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Outlines </a:t>
            </a:r>
          </a:p>
        </p:txBody>
      </p:sp>
      <p:sp>
        <p:nvSpPr>
          <p:cNvPr id="3" name="Content Placeholder 2"/>
          <p:cNvSpPr>
            <a:spLocks noGrp="1"/>
          </p:cNvSpPr>
          <p:nvPr>
            <p:ph idx="1"/>
          </p:nvPr>
        </p:nvSpPr>
        <p:spPr/>
        <p:txBody>
          <a:bodyPr>
            <a:noAutofit/>
          </a:bodyPr>
          <a:lstStyle/>
          <a:p>
            <a:pPr marL="398463" indent="-398463">
              <a:lnSpc>
                <a:spcPct val="100000"/>
              </a:lnSpc>
              <a:spcBef>
                <a:spcPts val="600"/>
              </a:spcBef>
              <a:buFont typeface="Wingdings" panose="05000000000000000000" pitchFamily="2" charset="2"/>
              <a:buChar char="Ø"/>
            </a:pPr>
            <a:r>
              <a:rPr lang="en-US" sz="2800" dirty="0"/>
              <a:t>What is Software Testing?</a:t>
            </a:r>
          </a:p>
          <a:p>
            <a:pPr marL="398463" indent="-398463">
              <a:lnSpc>
                <a:spcPct val="100000"/>
              </a:lnSpc>
              <a:spcBef>
                <a:spcPts val="600"/>
              </a:spcBef>
              <a:buFont typeface="Wingdings" panose="05000000000000000000" pitchFamily="2" charset="2"/>
              <a:buChar char="Ø"/>
            </a:pPr>
            <a:r>
              <a:rPr lang="en-US" sz="2800" dirty="0"/>
              <a:t>Why is Software Testing Important</a:t>
            </a:r>
            <a:r>
              <a:rPr lang="en-US" sz="2800" dirty="0" smtClean="0"/>
              <a:t>?</a:t>
            </a:r>
          </a:p>
          <a:p>
            <a:pPr marL="398463" indent="-398463">
              <a:lnSpc>
                <a:spcPct val="100000"/>
              </a:lnSpc>
              <a:spcBef>
                <a:spcPts val="600"/>
              </a:spcBef>
              <a:buFont typeface="Wingdings" panose="05000000000000000000" pitchFamily="2" charset="2"/>
              <a:buChar char="Ø"/>
            </a:pPr>
            <a:r>
              <a:rPr lang="en-US" sz="2800" dirty="0" smtClean="0"/>
              <a:t>Testing Myths</a:t>
            </a:r>
          </a:p>
          <a:p>
            <a:pPr marL="398463" indent="-398463">
              <a:lnSpc>
                <a:spcPct val="100000"/>
              </a:lnSpc>
              <a:spcBef>
                <a:spcPts val="600"/>
              </a:spcBef>
              <a:buFont typeface="Wingdings" panose="05000000000000000000" pitchFamily="2" charset="2"/>
              <a:buChar char="Ø"/>
            </a:pPr>
            <a:r>
              <a:rPr lang="en-US" sz="2800" dirty="0" smtClean="0"/>
              <a:t>Terminology- Failures</a:t>
            </a:r>
            <a:r>
              <a:rPr lang="en-US" sz="2800" dirty="0"/>
              <a:t>, Defects, and </a:t>
            </a:r>
            <a:r>
              <a:rPr lang="en-US" sz="2800" dirty="0" smtClean="0"/>
              <a:t>Errors</a:t>
            </a:r>
            <a:endParaRPr lang="en-US" sz="2800" dirty="0"/>
          </a:p>
          <a:p>
            <a:pPr marL="398463" indent="-398463">
              <a:lnSpc>
                <a:spcPct val="100000"/>
              </a:lnSpc>
              <a:spcBef>
                <a:spcPts val="600"/>
              </a:spcBef>
              <a:buFont typeface="Wingdings" panose="05000000000000000000" pitchFamily="2" charset="2"/>
              <a:buChar char="Ø"/>
            </a:pPr>
            <a:r>
              <a:rPr lang="en-US" dirty="0"/>
              <a:t>Categories of Software Testing</a:t>
            </a:r>
          </a:p>
          <a:p>
            <a:pPr marL="398463" indent="-398463">
              <a:lnSpc>
                <a:spcPct val="100000"/>
              </a:lnSpc>
              <a:spcBef>
                <a:spcPts val="600"/>
              </a:spcBef>
              <a:buFont typeface="Wingdings" panose="05000000000000000000" pitchFamily="2" charset="2"/>
              <a:buChar char="Ø"/>
            </a:pPr>
            <a:r>
              <a:rPr lang="en-US" sz="2800" dirty="0" smtClean="0"/>
              <a:t>Principles </a:t>
            </a:r>
            <a:r>
              <a:rPr lang="en-US" sz="2800" dirty="0"/>
              <a:t>of Software Testing</a:t>
            </a:r>
          </a:p>
          <a:p>
            <a:pPr marL="398463" indent="-398463">
              <a:lnSpc>
                <a:spcPct val="100000"/>
              </a:lnSpc>
              <a:spcBef>
                <a:spcPts val="600"/>
              </a:spcBef>
              <a:buFont typeface="Wingdings" panose="05000000000000000000" pitchFamily="2" charset="2"/>
              <a:buChar char="Ø"/>
            </a:pPr>
            <a:r>
              <a:rPr lang="en-US" sz="2800" dirty="0" smtClean="0"/>
              <a:t>SDLC </a:t>
            </a:r>
            <a:r>
              <a:rPr lang="en-US" sz="2800" dirty="0"/>
              <a:t>and Testing</a:t>
            </a:r>
          </a:p>
          <a:p>
            <a:pPr marL="398463" indent="-398463">
              <a:lnSpc>
                <a:spcPct val="100000"/>
              </a:lnSpc>
              <a:spcBef>
                <a:spcPts val="600"/>
              </a:spcBef>
              <a:buFont typeface="Wingdings" panose="05000000000000000000" pitchFamily="2" charset="2"/>
              <a:buChar char="Ø"/>
            </a:pPr>
            <a:endParaRPr lang="en-US" sz="2800" dirty="0"/>
          </a:p>
        </p:txBody>
      </p:sp>
      <p:sp>
        <p:nvSpPr>
          <p:cNvPr id="5" name="Slide Number Placeholder 4"/>
          <p:cNvSpPr>
            <a:spLocks noGrp="1"/>
          </p:cNvSpPr>
          <p:nvPr>
            <p:ph type="sldNum" sz="quarter" idx="12"/>
          </p:nvPr>
        </p:nvSpPr>
        <p:spPr/>
        <p:txBody>
          <a:bodyPr/>
          <a:lstStyle/>
          <a:p>
            <a:fld id="{E31375A4-56A4-47D6-9801-1991572033F7}" type="slidenum">
              <a:rPr lang="en-US" smtClean="0"/>
              <a:pPr/>
              <a:t>4</a:t>
            </a:fld>
            <a:endParaRPr lang="en-US"/>
          </a:p>
        </p:txBody>
      </p:sp>
    </p:spTree>
    <p:extLst>
      <p:ext uri="{BB962C8B-B14F-4D97-AF65-F5344CB8AC3E}">
        <p14:creationId xmlns:p14="http://schemas.microsoft.com/office/powerpoint/2010/main" val="419657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40467F4-D212-480E-B01C-FB2EB5F9F655}"/>
              </a:ext>
            </a:extLst>
          </p:cNvPr>
          <p:cNvSpPr/>
          <p:nvPr/>
        </p:nvSpPr>
        <p:spPr>
          <a:xfrm>
            <a:off x="2034896" y="3632660"/>
            <a:ext cx="1608279" cy="685800"/>
          </a:xfrm>
          <a:prstGeom prst="round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6349F6-4751-47FE-8B08-33FC49C8E6E7}"/>
              </a:ext>
            </a:extLst>
          </p:cNvPr>
          <p:cNvSpPr>
            <a:spLocks noGrp="1"/>
          </p:cNvSpPr>
          <p:nvPr>
            <p:ph type="title"/>
          </p:nvPr>
        </p:nvSpPr>
        <p:spPr/>
        <p:txBody>
          <a:bodyPr/>
          <a:lstStyle/>
          <a:p>
            <a:r>
              <a:rPr lang="en-US" dirty="0"/>
              <a:t>Failures, Defects, and Errors </a:t>
            </a:r>
          </a:p>
        </p:txBody>
      </p:sp>
      <p:sp>
        <p:nvSpPr>
          <p:cNvPr id="5" name="Slide Number Placeholder 4">
            <a:extLst>
              <a:ext uri="{FF2B5EF4-FFF2-40B4-BE49-F238E27FC236}">
                <a16:creationId xmlns:a16="http://schemas.microsoft.com/office/drawing/2014/main" id="{8FD35776-0FE5-4424-BE88-AF1743D59BFA}"/>
              </a:ext>
            </a:extLst>
          </p:cNvPr>
          <p:cNvSpPr>
            <a:spLocks noGrp="1"/>
          </p:cNvSpPr>
          <p:nvPr>
            <p:ph type="sldNum" sz="quarter" idx="12"/>
          </p:nvPr>
        </p:nvSpPr>
        <p:spPr/>
        <p:txBody>
          <a:bodyPr/>
          <a:lstStyle/>
          <a:p>
            <a:fld id="{E31375A4-56A4-47D6-9801-1991572033F7}" type="slidenum">
              <a:rPr lang="en-US" smtClean="0"/>
              <a:pPr/>
              <a:t>40</a:t>
            </a:fld>
            <a:endParaRPr lang="en-US"/>
          </a:p>
        </p:txBody>
      </p:sp>
      <p:sp>
        <p:nvSpPr>
          <p:cNvPr id="14" name="Text Box 5">
            <a:extLst>
              <a:ext uri="{FF2B5EF4-FFF2-40B4-BE49-F238E27FC236}">
                <a16:creationId xmlns:a16="http://schemas.microsoft.com/office/drawing/2014/main" id="{A3D8A066-7817-4705-BEC1-5B2091F9513C}"/>
              </a:ext>
            </a:extLst>
          </p:cNvPr>
          <p:cNvSpPr txBox="1">
            <a:spLocks noChangeArrowheads="1"/>
          </p:cNvSpPr>
          <p:nvPr/>
        </p:nvSpPr>
        <p:spPr bwMode="auto">
          <a:xfrm>
            <a:off x="6629714" y="5354780"/>
            <a:ext cx="1561044" cy="58477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fontAlgn="base" hangingPunct="0">
              <a:spcBef>
                <a:spcPct val="0"/>
              </a:spcBef>
              <a:spcAft>
                <a:spcPct val="0"/>
              </a:spcAft>
            </a:pPr>
            <a:r>
              <a:rPr lang="en-US" sz="3200" dirty="0">
                <a:solidFill>
                  <a:srgbClr val="000000"/>
                </a:solidFill>
                <a:latin typeface="Garamond"/>
                <a:ea typeface="ＭＳ Ｐゴシック" charset="0"/>
                <a:cs typeface="Garamond"/>
              </a:rPr>
              <a:t>A failure</a:t>
            </a:r>
          </a:p>
        </p:txBody>
      </p:sp>
      <p:sp>
        <p:nvSpPr>
          <p:cNvPr id="15" name="Line 6">
            <a:extLst>
              <a:ext uri="{FF2B5EF4-FFF2-40B4-BE49-F238E27FC236}">
                <a16:creationId xmlns:a16="http://schemas.microsoft.com/office/drawing/2014/main" id="{FCE6268D-DA09-4B5F-AB8D-03979933F039}"/>
              </a:ext>
            </a:extLst>
          </p:cNvPr>
          <p:cNvSpPr>
            <a:spLocks noChangeShapeType="1"/>
          </p:cNvSpPr>
          <p:nvPr/>
        </p:nvSpPr>
        <p:spPr bwMode="auto">
          <a:xfrm flipH="1">
            <a:off x="7405255" y="3766128"/>
            <a:ext cx="0" cy="16764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16" name="Text Box 8">
            <a:extLst>
              <a:ext uri="{FF2B5EF4-FFF2-40B4-BE49-F238E27FC236}">
                <a16:creationId xmlns:a16="http://schemas.microsoft.com/office/drawing/2014/main" id="{AC514E44-9E5F-422B-BFE5-76A69F7ADE2E}"/>
              </a:ext>
            </a:extLst>
          </p:cNvPr>
          <p:cNvSpPr txBox="1">
            <a:spLocks noChangeArrowheads="1"/>
          </p:cNvSpPr>
          <p:nvPr/>
        </p:nvSpPr>
        <p:spPr bwMode="auto">
          <a:xfrm>
            <a:off x="2095500" y="5424634"/>
            <a:ext cx="1535196" cy="58477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fontAlgn="base" hangingPunct="0">
              <a:spcBef>
                <a:spcPct val="0"/>
              </a:spcBef>
              <a:spcAft>
                <a:spcPct val="0"/>
              </a:spcAft>
            </a:pPr>
            <a:r>
              <a:rPr lang="en-US" sz="3200" dirty="0">
                <a:solidFill>
                  <a:srgbClr val="000000"/>
                </a:solidFill>
                <a:latin typeface="Garamond"/>
                <a:ea typeface="ＭＳ Ｐゴシック" charset="0"/>
                <a:cs typeface="Garamond"/>
              </a:rPr>
              <a:t>A defect</a:t>
            </a:r>
          </a:p>
        </p:txBody>
      </p:sp>
      <p:sp>
        <p:nvSpPr>
          <p:cNvPr id="17" name="Line 9">
            <a:extLst>
              <a:ext uri="{FF2B5EF4-FFF2-40B4-BE49-F238E27FC236}">
                <a16:creationId xmlns:a16="http://schemas.microsoft.com/office/drawing/2014/main" id="{2BA58F43-6603-4469-9812-79CFB987B54F}"/>
              </a:ext>
            </a:extLst>
          </p:cNvPr>
          <p:cNvSpPr>
            <a:spLocks noChangeShapeType="1"/>
          </p:cNvSpPr>
          <p:nvPr/>
        </p:nvSpPr>
        <p:spPr bwMode="auto">
          <a:xfrm>
            <a:off x="2851727" y="4318460"/>
            <a:ext cx="0" cy="9906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20" name="Rectangle: Rounded Corners 19">
            <a:extLst>
              <a:ext uri="{FF2B5EF4-FFF2-40B4-BE49-F238E27FC236}">
                <a16:creationId xmlns:a16="http://schemas.microsoft.com/office/drawing/2014/main" id="{E38836E9-5671-4044-A3E2-5FCB89C4C5A6}"/>
              </a:ext>
            </a:extLst>
          </p:cNvPr>
          <p:cNvSpPr/>
          <p:nvPr/>
        </p:nvSpPr>
        <p:spPr>
          <a:xfrm>
            <a:off x="6330380" y="3073106"/>
            <a:ext cx="2185550" cy="685800"/>
          </a:xfrm>
          <a:prstGeom prst="round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defRPr/>
            </a:pPr>
            <a:r>
              <a:rPr lang="en-US" sz="2200" kern="0" dirty="0">
                <a:solidFill>
                  <a:schemeClr val="bg1"/>
                </a:solidFill>
                <a:ea typeface="ＭＳ Ｐゴシック" charset="0"/>
                <a:cs typeface="Courier New"/>
              </a:rPr>
              <a:t>square (3) = 6</a:t>
            </a:r>
          </a:p>
        </p:txBody>
      </p:sp>
      <p:sp>
        <p:nvSpPr>
          <p:cNvPr id="21" name="Speech Bubble: Rectangle with Corners Rounded 20">
            <a:extLst>
              <a:ext uri="{FF2B5EF4-FFF2-40B4-BE49-F238E27FC236}">
                <a16:creationId xmlns:a16="http://schemas.microsoft.com/office/drawing/2014/main" id="{8F9C7C32-1E2A-4359-97F5-142AB6CFFC33}"/>
              </a:ext>
            </a:extLst>
          </p:cNvPr>
          <p:cNvSpPr/>
          <p:nvPr/>
        </p:nvSpPr>
        <p:spPr>
          <a:xfrm>
            <a:off x="202048" y="2382982"/>
            <a:ext cx="1608279" cy="1383146"/>
          </a:xfrm>
          <a:prstGeom prst="wedgeRoundRectCallout">
            <a:avLst>
              <a:gd name="adj1" fmla="val 132383"/>
              <a:gd name="adj2" fmla="val 52849"/>
              <a:gd name="adj3" fmla="val 16667"/>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Error: should be </a:t>
            </a:r>
            <a:r>
              <a:rPr lang="en-US" b="1" dirty="0">
                <a:solidFill>
                  <a:srgbClr val="D15A3E"/>
                </a:solidFill>
              </a:rPr>
              <a:t>x^2</a:t>
            </a:r>
          </a:p>
        </p:txBody>
      </p:sp>
      <p:sp>
        <p:nvSpPr>
          <p:cNvPr id="3" name="Content Placeholder 2">
            <a:extLst>
              <a:ext uri="{FF2B5EF4-FFF2-40B4-BE49-F238E27FC236}">
                <a16:creationId xmlns:a16="http://schemas.microsoft.com/office/drawing/2014/main" id="{1C2EBB14-5F8D-44DD-BD49-B5567C3FC777}"/>
              </a:ext>
            </a:extLst>
          </p:cNvPr>
          <p:cNvSpPr>
            <a:spLocks noGrp="1"/>
          </p:cNvSpPr>
          <p:nvPr>
            <p:ph idx="1"/>
          </p:nvPr>
        </p:nvSpPr>
        <p:spPr/>
        <p:txBody>
          <a:bodyPr/>
          <a:lstStyle/>
          <a:p>
            <a:r>
              <a:rPr lang="en-US" b="1" dirty="0">
                <a:solidFill>
                  <a:srgbClr val="D15A3E"/>
                </a:solidFill>
              </a:rPr>
              <a:t>An example</a:t>
            </a:r>
            <a:r>
              <a:rPr lang="en-US" dirty="0"/>
              <a:t>: For any integer n, square (n) = n*n.</a:t>
            </a:r>
          </a:p>
          <a:p>
            <a:endParaRPr lang="en-US" dirty="0"/>
          </a:p>
          <a:p>
            <a:pPr lvl="2">
              <a:buFont typeface="Wingdings" charset="0"/>
              <a:buNone/>
            </a:pPr>
            <a:r>
              <a:rPr lang="en-US" sz="2400" dirty="0">
                <a:cs typeface="Courier New"/>
              </a:rPr>
              <a:t>int square (int x)</a:t>
            </a:r>
          </a:p>
          <a:p>
            <a:pPr lvl="2">
              <a:buFont typeface="Wingdings" charset="0"/>
              <a:buNone/>
            </a:pPr>
            <a:r>
              <a:rPr lang="en-US" sz="2400" dirty="0">
                <a:cs typeface="Courier New"/>
              </a:rPr>
              <a:t>{</a:t>
            </a:r>
          </a:p>
          <a:p>
            <a:pPr lvl="2">
              <a:buFont typeface="Wingdings" charset="0"/>
              <a:buNone/>
            </a:pPr>
            <a:r>
              <a:rPr lang="en-US" sz="2400" dirty="0">
                <a:cs typeface="Courier New"/>
              </a:rPr>
              <a:t>	 return x*2;</a:t>
            </a:r>
          </a:p>
          <a:p>
            <a:pPr lvl="2">
              <a:buFont typeface="Wingdings" charset="0"/>
              <a:buNone/>
            </a:pPr>
            <a:r>
              <a:rPr lang="en-US" sz="2400" dirty="0">
                <a:cs typeface="Courier New"/>
              </a:rPr>
              <a:t>}</a:t>
            </a:r>
            <a:endParaRPr lang="x-none" sz="2400" dirty="0">
              <a:cs typeface="Courier New"/>
            </a:endParaRPr>
          </a:p>
          <a:p>
            <a:pPr marL="0" indent="0">
              <a:buNone/>
            </a:pPr>
            <a:endParaRPr lang="en-US" dirty="0"/>
          </a:p>
          <a:p>
            <a:endParaRPr lang="en-US" dirty="0"/>
          </a:p>
        </p:txBody>
      </p:sp>
    </p:spTree>
    <p:extLst>
      <p:ext uri="{BB962C8B-B14F-4D97-AF65-F5344CB8AC3E}">
        <p14:creationId xmlns:p14="http://schemas.microsoft.com/office/powerpoint/2010/main" val="3014704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p:bldP spid="15" grpId="0" animBg="1"/>
      <p:bldP spid="16" grpId="0"/>
      <p:bldP spid="17" grpId="0" animBg="1"/>
      <p:bldP spid="20"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940467F4-D212-480E-B01C-FB2EB5F9F655}"/>
              </a:ext>
            </a:extLst>
          </p:cNvPr>
          <p:cNvSpPr/>
          <p:nvPr/>
        </p:nvSpPr>
        <p:spPr>
          <a:xfrm>
            <a:off x="2034896" y="3593537"/>
            <a:ext cx="1608279" cy="685800"/>
          </a:xfrm>
          <a:prstGeom prst="roundRect">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6349F6-4751-47FE-8B08-33FC49C8E6E7}"/>
              </a:ext>
            </a:extLst>
          </p:cNvPr>
          <p:cNvSpPr>
            <a:spLocks noGrp="1"/>
          </p:cNvSpPr>
          <p:nvPr>
            <p:ph type="title"/>
          </p:nvPr>
        </p:nvSpPr>
        <p:spPr/>
        <p:txBody>
          <a:bodyPr/>
          <a:lstStyle/>
          <a:p>
            <a:r>
              <a:rPr lang="en-US" dirty="0"/>
              <a:t>Failures, Defects, and Errors </a:t>
            </a:r>
          </a:p>
        </p:txBody>
      </p:sp>
      <p:sp>
        <p:nvSpPr>
          <p:cNvPr id="5" name="Slide Number Placeholder 4">
            <a:extLst>
              <a:ext uri="{FF2B5EF4-FFF2-40B4-BE49-F238E27FC236}">
                <a16:creationId xmlns:a16="http://schemas.microsoft.com/office/drawing/2014/main" id="{8FD35776-0FE5-4424-BE88-AF1743D59BFA}"/>
              </a:ext>
            </a:extLst>
          </p:cNvPr>
          <p:cNvSpPr>
            <a:spLocks noGrp="1"/>
          </p:cNvSpPr>
          <p:nvPr>
            <p:ph type="sldNum" sz="quarter" idx="12"/>
          </p:nvPr>
        </p:nvSpPr>
        <p:spPr/>
        <p:txBody>
          <a:bodyPr/>
          <a:lstStyle/>
          <a:p>
            <a:fld id="{E31375A4-56A4-47D6-9801-1991572033F7}" type="slidenum">
              <a:rPr lang="en-US" smtClean="0"/>
              <a:pPr/>
              <a:t>41</a:t>
            </a:fld>
            <a:endParaRPr lang="en-US"/>
          </a:p>
        </p:txBody>
      </p:sp>
      <p:sp>
        <p:nvSpPr>
          <p:cNvPr id="14" name="Text Box 5">
            <a:extLst>
              <a:ext uri="{FF2B5EF4-FFF2-40B4-BE49-F238E27FC236}">
                <a16:creationId xmlns:a16="http://schemas.microsoft.com/office/drawing/2014/main" id="{A3D8A066-7817-4705-BEC1-5B2091F9513C}"/>
              </a:ext>
            </a:extLst>
          </p:cNvPr>
          <p:cNvSpPr txBox="1">
            <a:spLocks noChangeArrowheads="1"/>
          </p:cNvSpPr>
          <p:nvPr/>
        </p:nvSpPr>
        <p:spPr bwMode="auto">
          <a:xfrm>
            <a:off x="6629713" y="5354780"/>
            <a:ext cx="2710551" cy="138499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square">
            <a:spAutoFit/>
          </a:bodyPr>
          <a:lstStyle/>
          <a:p>
            <a:r>
              <a:rPr lang="en-US" sz="2600" dirty="0">
                <a:latin typeface="Garamond"/>
                <a:cs typeface="Garamond"/>
              </a:rPr>
              <a:t>Correct result </a:t>
            </a:r>
          </a:p>
          <a:p>
            <a:r>
              <a:rPr lang="en-US" sz="2600" dirty="0">
                <a:latin typeface="Garamond"/>
                <a:cs typeface="Garamond"/>
              </a:rPr>
              <a:t>Not a failure</a:t>
            </a:r>
          </a:p>
          <a:p>
            <a:pPr eaLnBrk="0" fontAlgn="base" hangingPunct="0">
              <a:spcBef>
                <a:spcPct val="0"/>
              </a:spcBef>
              <a:spcAft>
                <a:spcPct val="0"/>
              </a:spcAft>
            </a:pPr>
            <a:endParaRPr lang="en-US" sz="3200" dirty="0">
              <a:solidFill>
                <a:srgbClr val="000000"/>
              </a:solidFill>
              <a:latin typeface="Garamond"/>
              <a:ea typeface="ＭＳ Ｐゴシック" charset="0"/>
              <a:cs typeface="Garamond"/>
            </a:endParaRPr>
          </a:p>
        </p:txBody>
      </p:sp>
      <p:sp>
        <p:nvSpPr>
          <p:cNvPr id="15" name="Line 6">
            <a:extLst>
              <a:ext uri="{FF2B5EF4-FFF2-40B4-BE49-F238E27FC236}">
                <a16:creationId xmlns:a16="http://schemas.microsoft.com/office/drawing/2014/main" id="{FCE6268D-DA09-4B5F-AB8D-03979933F039}"/>
              </a:ext>
            </a:extLst>
          </p:cNvPr>
          <p:cNvSpPr>
            <a:spLocks noChangeShapeType="1"/>
          </p:cNvSpPr>
          <p:nvPr/>
        </p:nvSpPr>
        <p:spPr bwMode="auto">
          <a:xfrm flipH="1">
            <a:off x="7405255" y="3766128"/>
            <a:ext cx="0" cy="16764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16" name="Text Box 8">
            <a:extLst>
              <a:ext uri="{FF2B5EF4-FFF2-40B4-BE49-F238E27FC236}">
                <a16:creationId xmlns:a16="http://schemas.microsoft.com/office/drawing/2014/main" id="{AC514E44-9E5F-422B-BFE5-76A69F7ADE2E}"/>
              </a:ext>
            </a:extLst>
          </p:cNvPr>
          <p:cNvSpPr txBox="1">
            <a:spLocks noChangeArrowheads="1"/>
          </p:cNvSpPr>
          <p:nvPr/>
        </p:nvSpPr>
        <p:spPr bwMode="auto">
          <a:xfrm>
            <a:off x="2199197" y="5377499"/>
            <a:ext cx="1284326" cy="49244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wrap="none">
            <a:spAutoFit/>
          </a:bodyPr>
          <a:lstStyle/>
          <a:p>
            <a:pPr eaLnBrk="0" fontAlgn="base" hangingPunct="0">
              <a:spcBef>
                <a:spcPct val="0"/>
              </a:spcBef>
              <a:spcAft>
                <a:spcPct val="0"/>
              </a:spcAft>
            </a:pPr>
            <a:r>
              <a:rPr lang="en-US" sz="2600" dirty="0">
                <a:solidFill>
                  <a:srgbClr val="000000"/>
                </a:solidFill>
                <a:latin typeface="Garamond"/>
                <a:ea typeface="ＭＳ Ｐゴシック" charset="0"/>
                <a:cs typeface="Garamond"/>
              </a:rPr>
              <a:t>A defect</a:t>
            </a:r>
          </a:p>
        </p:txBody>
      </p:sp>
      <p:sp>
        <p:nvSpPr>
          <p:cNvPr id="17" name="Line 9">
            <a:extLst>
              <a:ext uri="{FF2B5EF4-FFF2-40B4-BE49-F238E27FC236}">
                <a16:creationId xmlns:a16="http://schemas.microsoft.com/office/drawing/2014/main" id="{2BA58F43-6603-4469-9812-79CFB987B54F}"/>
              </a:ext>
            </a:extLst>
          </p:cNvPr>
          <p:cNvSpPr>
            <a:spLocks noChangeShapeType="1"/>
          </p:cNvSpPr>
          <p:nvPr/>
        </p:nvSpPr>
        <p:spPr bwMode="auto">
          <a:xfrm>
            <a:off x="2851727" y="4279337"/>
            <a:ext cx="0" cy="990600"/>
          </a:xfrm>
          <a:prstGeom prst="line">
            <a:avLst/>
          </a:prstGeom>
          <a:noFill/>
          <a:ln w="381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ea typeface="ＭＳ Ｐゴシック" charset="0"/>
            </a:endParaRPr>
          </a:p>
        </p:txBody>
      </p:sp>
      <p:sp>
        <p:nvSpPr>
          <p:cNvPr id="20" name="Rectangle: Rounded Corners 19">
            <a:extLst>
              <a:ext uri="{FF2B5EF4-FFF2-40B4-BE49-F238E27FC236}">
                <a16:creationId xmlns:a16="http://schemas.microsoft.com/office/drawing/2014/main" id="{E38836E9-5671-4044-A3E2-5FCB89C4C5A6}"/>
              </a:ext>
            </a:extLst>
          </p:cNvPr>
          <p:cNvSpPr/>
          <p:nvPr/>
        </p:nvSpPr>
        <p:spPr>
          <a:xfrm>
            <a:off x="6330380" y="3073106"/>
            <a:ext cx="2185550" cy="685800"/>
          </a:xfrm>
          <a:prstGeom prst="roundRect">
            <a:avLst/>
          </a:prstGeom>
          <a:solidFill>
            <a:srgbClr val="008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eaLnBrk="0" fontAlgn="base" hangingPunct="0">
              <a:spcBef>
                <a:spcPct val="0"/>
              </a:spcBef>
              <a:spcAft>
                <a:spcPct val="0"/>
              </a:spcAft>
              <a:defRPr/>
            </a:pPr>
            <a:r>
              <a:rPr lang="en-US" sz="2200" kern="0" dirty="0">
                <a:solidFill>
                  <a:schemeClr val="bg1"/>
                </a:solidFill>
                <a:ea typeface="ＭＳ Ｐゴシック" charset="0"/>
                <a:cs typeface="Courier New"/>
              </a:rPr>
              <a:t>square (2) = 4</a:t>
            </a:r>
          </a:p>
        </p:txBody>
      </p:sp>
      <p:sp>
        <p:nvSpPr>
          <p:cNvPr id="3" name="Content Placeholder 2">
            <a:extLst>
              <a:ext uri="{FF2B5EF4-FFF2-40B4-BE49-F238E27FC236}">
                <a16:creationId xmlns:a16="http://schemas.microsoft.com/office/drawing/2014/main" id="{1C2EBB14-5F8D-44DD-BD49-B5567C3FC777}"/>
              </a:ext>
            </a:extLst>
          </p:cNvPr>
          <p:cNvSpPr>
            <a:spLocks noGrp="1"/>
          </p:cNvSpPr>
          <p:nvPr>
            <p:ph idx="1"/>
          </p:nvPr>
        </p:nvSpPr>
        <p:spPr/>
        <p:txBody>
          <a:bodyPr/>
          <a:lstStyle/>
          <a:p>
            <a:r>
              <a:rPr lang="en-US" b="1" dirty="0">
                <a:solidFill>
                  <a:srgbClr val="D15A3E"/>
                </a:solidFill>
              </a:rPr>
              <a:t>An example</a:t>
            </a:r>
            <a:r>
              <a:rPr lang="en-US" dirty="0"/>
              <a:t>: For any integer n, square (n) = n*n.</a:t>
            </a:r>
          </a:p>
          <a:p>
            <a:endParaRPr lang="en-US" dirty="0"/>
          </a:p>
          <a:p>
            <a:pPr lvl="2">
              <a:buFont typeface="Wingdings" charset="0"/>
              <a:buNone/>
            </a:pPr>
            <a:r>
              <a:rPr lang="en-US" sz="2400" dirty="0">
                <a:cs typeface="Courier New"/>
              </a:rPr>
              <a:t>int square (int x)</a:t>
            </a:r>
          </a:p>
          <a:p>
            <a:pPr lvl="2">
              <a:buFont typeface="Wingdings" charset="0"/>
              <a:buNone/>
            </a:pPr>
            <a:r>
              <a:rPr lang="en-US" sz="2400" dirty="0">
                <a:cs typeface="Courier New"/>
              </a:rPr>
              <a:t>{</a:t>
            </a:r>
          </a:p>
          <a:p>
            <a:pPr lvl="2">
              <a:buFont typeface="Wingdings" charset="0"/>
              <a:buNone/>
            </a:pPr>
            <a:r>
              <a:rPr lang="en-US" sz="2400" dirty="0">
                <a:cs typeface="Courier New"/>
              </a:rPr>
              <a:t>	 return x*2;</a:t>
            </a:r>
          </a:p>
          <a:p>
            <a:pPr lvl="2">
              <a:buFont typeface="Wingdings" charset="0"/>
              <a:buNone/>
            </a:pPr>
            <a:r>
              <a:rPr lang="en-US" sz="2400" dirty="0">
                <a:cs typeface="Courier New"/>
              </a:rPr>
              <a:t>}</a:t>
            </a:r>
            <a:endParaRPr lang="x-none" sz="2400" dirty="0">
              <a:cs typeface="Courier New"/>
            </a:endParaRPr>
          </a:p>
          <a:p>
            <a:pPr marL="0" indent="0">
              <a:buNone/>
            </a:pPr>
            <a:endParaRPr lang="en-US" dirty="0"/>
          </a:p>
          <a:p>
            <a:endParaRPr lang="en-US" dirty="0"/>
          </a:p>
        </p:txBody>
      </p:sp>
    </p:spTree>
    <p:extLst>
      <p:ext uri="{BB962C8B-B14F-4D97-AF65-F5344CB8AC3E}">
        <p14:creationId xmlns:p14="http://schemas.microsoft.com/office/powerpoint/2010/main" val="85567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4" grpId="0"/>
      <p:bldP spid="15" grpId="0" animBg="1"/>
      <p:bldP spid="16" grpId="0"/>
      <p:bldP spid="17" grpId="0" animBg="1"/>
      <p:bldP spid="2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p:cNvSpPr>
          <p:nvPr>
            <p:ph type="title"/>
          </p:nvPr>
        </p:nvSpPr>
        <p:spPr/>
        <p:txBody>
          <a:bodyPr>
            <a:normAutofit/>
          </a:bodyPr>
          <a:lstStyle/>
          <a:p>
            <a:r>
              <a:rPr lang="en-US" dirty="0"/>
              <a:t>JUnit Terminology</a:t>
            </a:r>
          </a:p>
        </p:txBody>
      </p:sp>
      <p:sp>
        <p:nvSpPr>
          <p:cNvPr id="55298" name="Rectangle 3"/>
          <p:cNvSpPr>
            <a:spLocks noGrp="1"/>
          </p:cNvSpPr>
          <p:nvPr>
            <p:ph idx="1"/>
          </p:nvPr>
        </p:nvSpPr>
        <p:spPr/>
        <p:txBody>
          <a:bodyPr>
            <a:normAutofit/>
          </a:bodyPr>
          <a:lstStyle/>
          <a:p>
            <a:pPr>
              <a:lnSpc>
                <a:spcPct val="120000"/>
              </a:lnSpc>
              <a:spcBef>
                <a:spcPts val="0"/>
              </a:spcBef>
            </a:pPr>
            <a:r>
              <a:rPr lang="en-US" sz="2000" dirty="0" smtClean="0"/>
              <a:t>Test </a:t>
            </a:r>
            <a:r>
              <a:rPr lang="en-US" sz="2000" dirty="0"/>
              <a:t>Case Verdicts</a:t>
            </a:r>
          </a:p>
          <a:p>
            <a:pPr lvl="1">
              <a:lnSpc>
                <a:spcPct val="120000"/>
              </a:lnSpc>
              <a:spcBef>
                <a:spcPts val="0"/>
              </a:spcBef>
            </a:pPr>
            <a:r>
              <a:rPr lang="en-US" dirty="0"/>
              <a:t>Pass</a:t>
            </a:r>
          </a:p>
          <a:p>
            <a:pPr lvl="2">
              <a:lnSpc>
                <a:spcPct val="120000"/>
              </a:lnSpc>
              <a:spcBef>
                <a:spcPts val="0"/>
              </a:spcBef>
            </a:pPr>
            <a:r>
              <a:rPr lang="en-US" dirty="0"/>
              <a:t>The test case execution was completed</a:t>
            </a:r>
          </a:p>
          <a:p>
            <a:pPr lvl="2">
              <a:lnSpc>
                <a:spcPct val="120000"/>
              </a:lnSpc>
              <a:spcBef>
                <a:spcPts val="0"/>
              </a:spcBef>
            </a:pPr>
            <a:r>
              <a:rPr lang="en-US" dirty="0"/>
              <a:t>The function being tested performed as expected</a:t>
            </a:r>
          </a:p>
          <a:p>
            <a:pPr lvl="1">
              <a:lnSpc>
                <a:spcPct val="120000"/>
              </a:lnSpc>
              <a:spcBef>
                <a:spcPts val="0"/>
              </a:spcBef>
            </a:pPr>
            <a:r>
              <a:rPr lang="en-US" dirty="0"/>
              <a:t>Fail</a:t>
            </a:r>
          </a:p>
          <a:p>
            <a:pPr lvl="2">
              <a:lnSpc>
                <a:spcPct val="120000"/>
              </a:lnSpc>
              <a:spcBef>
                <a:spcPts val="0"/>
              </a:spcBef>
            </a:pPr>
            <a:r>
              <a:rPr lang="en-US" dirty="0"/>
              <a:t>The test case execution was completed</a:t>
            </a:r>
          </a:p>
          <a:p>
            <a:pPr lvl="2">
              <a:lnSpc>
                <a:spcPct val="120000"/>
              </a:lnSpc>
              <a:spcBef>
                <a:spcPts val="0"/>
              </a:spcBef>
            </a:pPr>
            <a:r>
              <a:rPr lang="en-US" dirty="0"/>
              <a:t>The function being tested did not perform as expected</a:t>
            </a:r>
          </a:p>
          <a:p>
            <a:pPr lvl="1">
              <a:lnSpc>
                <a:spcPct val="120000"/>
              </a:lnSpc>
              <a:spcBef>
                <a:spcPts val="0"/>
              </a:spcBef>
            </a:pPr>
            <a:r>
              <a:rPr lang="en-US" dirty="0"/>
              <a:t>Error</a:t>
            </a:r>
          </a:p>
          <a:p>
            <a:pPr lvl="2">
              <a:lnSpc>
                <a:spcPct val="120000"/>
              </a:lnSpc>
              <a:spcBef>
                <a:spcPts val="0"/>
              </a:spcBef>
            </a:pPr>
            <a:r>
              <a:rPr lang="en-US" dirty="0"/>
              <a:t>The test case execution was not completed, due to an unexpected event, exceptions, or improper set up of the test case, etc. </a:t>
            </a:r>
          </a:p>
          <a:p>
            <a:pPr>
              <a:lnSpc>
                <a:spcPct val="120000"/>
              </a:lnSpc>
              <a:spcBef>
                <a:spcPts val="0"/>
              </a:spcBef>
            </a:pPr>
            <a:endParaRPr lang="en-US" sz="2800" dirty="0"/>
          </a:p>
        </p:txBody>
      </p:sp>
      <p:sp>
        <p:nvSpPr>
          <p:cNvPr id="2" name="Slide Number Placeholder 1"/>
          <p:cNvSpPr>
            <a:spLocks noGrp="1"/>
          </p:cNvSpPr>
          <p:nvPr>
            <p:ph type="sldNum" sz="quarter" idx="12"/>
          </p:nvPr>
        </p:nvSpPr>
        <p:spPr/>
        <p:txBody>
          <a:bodyPr/>
          <a:lstStyle/>
          <a:p>
            <a:fld id="{B543A0FD-1CA6-4228-86A2-78061B4844C8}" type="slidenum">
              <a:rPr lang="en-US" smtClean="0"/>
              <a:t>42</a:t>
            </a:fld>
            <a:endParaRPr lang="en-US"/>
          </a:p>
        </p:txBody>
      </p:sp>
    </p:spTree>
    <p:extLst>
      <p:ext uri="{BB962C8B-B14F-4D97-AF65-F5344CB8AC3E}">
        <p14:creationId xmlns:p14="http://schemas.microsoft.com/office/powerpoint/2010/main" val="291740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2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29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29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29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29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29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29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298">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529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298" grpId="0" build="p" bldLvl="2"/>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77075" y="568749"/>
            <a:ext cx="8572500" cy="460423"/>
          </a:xfrm>
          <a:prstGeom prst="rect">
            <a:avLst/>
          </a:prstGeom>
        </p:spPr>
        <p:txBody>
          <a:bodyPr vert="horz" wrap="square" lIns="0" tIns="8930" rIns="0" bIns="0" numCol="1" rtlCol="0" anchor="ctr" anchorCtr="0" compatLnSpc="1">
            <a:prstTxWarp prst="textNoShape">
              <a:avLst/>
            </a:prstTxWarp>
            <a:spAutoFit/>
          </a:bodyPr>
          <a:lstStyle/>
          <a:p>
            <a:pPr marL="8929">
              <a:spcBef>
                <a:spcPts val="70"/>
              </a:spcBef>
            </a:pPr>
            <a:r>
              <a:rPr spc="-49" dirty="0"/>
              <a:t>Testing:</a:t>
            </a:r>
            <a:r>
              <a:rPr spc="-42" dirty="0"/>
              <a:t> </a:t>
            </a:r>
            <a:r>
              <a:rPr spc="42" dirty="0"/>
              <a:t>Concepts</a:t>
            </a:r>
          </a:p>
        </p:txBody>
      </p:sp>
      <p:sp>
        <p:nvSpPr>
          <p:cNvPr id="3" name="object 3"/>
          <p:cNvSpPr/>
          <p:nvPr/>
        </p:nvSpPr>
        <p:spPr>
          <a:xfrm>
            <a:off x="1214437" y="1299567"/>
            <a:ext cx="2678907" cy="1321594"/>
          </a:xfrm>
          <a:prstGeom prst="rect">
            <a:avLst/>
          </a:prstGeom>
          <a:blipFill>
            <a:blip r:embed="rId2" cstate="print"/>
            <a:stretch>
              <a:fillRect/>
            </a:stretch>
          </a:blipFill>
        </p:spPr>
        <p:txBody>
          <a:bodyPr wrap="square" lIns="0" tIns="0" rIns="0" bIns="0" rtlCol="0"/>
          <a:lstStyle/>
          <a:p>
            <a:endParaRPr sz="1687"/>
          </a:p>
        </p:txBody>
      </p:sp>
      <p:sp>
        <p:nvSpPr>
          <p:cNvPr id="4" name="object 4"/>
          <p:cNvSpPr/>
          <p:nvPr/>
        </p:nvSpPr>
        <p:spPr>
          <a:xfrm>
            <a:off x="1250156" y="1308496"/>
            <a:ext cx="2607469" cy="1268016"/>
          </a:xfrm>
          <a:prstGeom prst="rect">
            <a:avLst/>
          </a:prstGeom>
          <a:blipFill>
            <a:blip r:embed="rId3" cstate="print"/>
            <a:stretch>
              <a:fillRect/>
            </a:stretch>
          </a:blipFill>
        </p:spPr>
        <p:txBody>
          <a:bodyPr wrap="square" lIns="0" tIns="0" rIns="0" bIns="0" rtlCol="0"/>
          <a:lstStyle/>
          <a:p>
            <a:endParaRPr sz="1687"/>
          </a:p>
        </p:txBody>
      </p:sp>
      <p:sp>
        <p:nvSpPr>
          <p:cNvPr id="5" name="object 5"/>
          <p:cNvSpPr/>
          <p:nvPr/>
        </p:nvSpPr>
        <p:spPr>
          <a:xfrm>
            <a:off x="1250156" y="1308496"/>
            <a:ext cx="2607469" cy="1268016"/>
          </a:xfrm>
          <a:custGeom>
            <a:avLst/>
            <a:gdLst/>
            <a:ahLst/>
            <a:cxnLst/>
            <a:rect l="l" t="t" r="r" b="b"/>
            <a:pathLst>
              <a:path w="2781300" h="1803400">
                <a:moveTo>
                  <a:pt x="2325942" y="1478756"/>
                </a:moveTo>
                <a:lnTo>
                  <a:pt x="1968500" y="1478756"/>
                </a:lnTo>
                <a:lnTo>
                  <a:pt x="2563018" y="1803400"/>
                </a:lnTo>
                <a:lnTo>
                  <a:pt x="2325942" y="1478756"/>
                </a:lnTo>
                <a:close/>
              </a:path>
              <a:path w="2781300" h="1803400">
                <a:moveTo>
                  <a:pt x="1510640" y="2843"/>
                </a:moveTo>
                <a:lnTo>
                  <a:pt x="1270659" y="2843"/>
                </a:lnTo>
                <a:lnTo>
                  <a:pt x="1211700" y="6354"/>
                </a:lnTo>
                <a:lnTo>
                  <a:pt x="1153503" y="11219"/>
                </a:lnTo>
                <a:lnTo>
                  <a:pt x="1096118" y="17409"/>
                </a:lnTo>
                <a:lnTo>
                  <a:pt x="1039598" y="24894"/>
                </a:lnTo>
                <a:lnTo>
                  <a:pt x="983996" y="33647"/>
                </a:lnTo>
                <a:lnTo>
                  <a:pt x="929363" y="43637"/>
                </a:lnTo>
                <a:lnTo>
                  <a:pt x="875752" y="54836"/>
                </a:lnTo>
                <a:lnTo>
                  <a:pt x="823214" y="67214"/>
                </a:lnTo>
                <a:lnTo>
                  <a:pt x="771803" y="80743"/>
                </a:lnTo>
                <a:lnTo>
                  <a:pt x="721570" y="95393"/>
                </a:lnTo>
                <a:lnTo>
                  <a:pt x="672567" y="111136"/>
                </a:lnTo>
                <a:lnTo>
                  <a:pt x="624847" y="127942"/>
                </a:lnTo>
                <a:lnTo>
                  <a:pt x="578462" y="145782"/>
                </a:lnTo>
                <a:lnTo>
                  <a:pt x="533463" y="164627"/>
                </a:lnTo>
                <a:lnTo>
                  <a:pt x="489904" y="184449"/>
                </a:lnTo>
                <a:lnTo>
                  <a:pt x="447836" y="205217"/>
                </a:lnTo>
                <a:lnTo>
                  <a:pt x="407311" y="226904"/>
                </a:lnTo>
                <a:lnTo>
                  <a:pt x="368382" y="249479"/>
                </a:lnTo>
                <a:lnTo>
                  <a:pt x="331101" y="272914"/>
                </a:lnTo>
                <a:lnTo>
                  <a:pt x="295520" y="297180"/>
                </a:lnTo>
                <a:lnTo>
                  <a:pt x="261691" y="322248"/>
                </a:lnTo>
                <a:lnTo>
                  <a:pt x="229666" y="348088"/>
                </a:lnTo>
                <a:lnTo>
                  <a:pt x="199498" y="374672"/>
                </a:lnTo>
                <a:lnTo>
                  <a:pt x="171239" y="401970"/>
                </a:lnTo>
                <a:lnTo>
                  <a:pt x="144941" y="429954"/>
                </a:lnTo>
                <a:lnTo>
                  <a:pt x="98435" y="487861"/>
                </a:lnTo>
                <a:lnTo>
                  <a:pt x="60399" y="548162"/>
                </a:lnTo>
                <a:lnTo>
                  <a:pt x="31250" y="610622"/>
                </a:lnTo>
                <a:lnTo>
                  <a:pt x="11406" y="675011"/>
                </a:lnTo>
                <a:lnTo>
                  <a:pt x="1284" y="741095"/>
                </a:lnTo>
                <a:lnTo>
                  <a:pt x="0" y="774700"/>
                </a:lnTo>
                <a:lnTo>
                  <a:pt x="1284" y="808304"/>
                </a:lnTo>
                <a:lnTo>
                  <a:pt x="11406" y="874388"/>
                </a:lnTo>
                <a:lnTo>
                  <a:pt x="31250" y="938777"/>
                </a:lnTo>
                <a:lnTo>
                  <a:pt x="60399" y="1001237"/>
                </a:lnTo>
                <a:lnTo>
                  <a:pt x="98435" y="1061538"/>
                </a:lnTo>
                <a:lnTo>
                  <a:pt x="144941" y="1119445"/>
                </a:lnTo>
                <a:lnTo>
                  <a:pt x="171239" y="1147429"/>
                </a:lnTo>
                <a:lnTo>
                  <a:pt x="199498" y="1174727"/>
                </a:lnTo>
                <a:lnTo>
                  <a:pt x="229666" y="1201311"/>
                </a:lnTo>
                <a:lnTo>
                  <a:pt x="261691" y="1227151"/>
                </a:lnTo>
                <a:lnTo>
                  <a:pt x="295520" y="1252219"/>
                </a:lnTo>
                <a:lnTo>
                  <a:pt x="331101" y="1276485"/>
                </a:lnTo>
                <a:lnTo>
                  <a:pt x="368382" y="1299920"/>
                </a:lnTo>
                <a:lnTo>
                  <a:pt x="407311" y="1322495"/>
                </a:lnTo>
                <a:lnTo>
                  <a:pt x="447836" y="1344182"/>
                </a:lnTo>
                <a:lnTo>
                  <a:pt x="489904" y="1364950"/>
                </a:lnTo>
                <a:lnTo>
                  <a:pt x="533463" y="1384772"/>
                </a:lnTo>
                <a:lnTo>
                  <a:pt x="578462" y="1403617"/>
                </a:lnTo>
                <a:lnTo>
                  <a:pt x="624847" y="1421457"/>
                </a:lnTo>
                <a:lnTo>
                  <a:pt x="672567" y="1438263"/>
                </a:lnTo>
                <a:lnTo>
                  <a:pt x="721570" y="1454006"/>
                </a:lnTo>
                <a:lnTo>
                  <a:pt x="771803" y="1468656"/>
                </a:lnTo>
                <a:lnTo>
                  <a:pt x="823214" y="1482185"/>
                </a:lnTo>
                <a:lnTo>
                  <a:pt x="875752" y="1494563"/>
                </a:lnTo>
                <a:lnTo>
                  <a:pt x="929363" y="1505762"/>
                </a:lnTo>
                <a:lnTo>
                  <a:pt x="983996" y="1515752"/>
                </a:lnTo>
                <a:lnTo>
                  <a:pt x="1039598" y="1524505"/>
                </a:lnTo>
                <a:lnTo>
                  <a:pt x="1096118" y="1531990"/>
                </a:lnTo>
                <a:lnTo>
                  <a:pt x="1153503" y="1538180"/>
                </a:lnTo>
                <a:lnTo>
                  <a:pt x="1211700" y="1543045"/>
                </a:lnTo>
                <a:lnTo>
                  <a:pt x="1270659" y="1546556"/>
                </a:lnTo>
                <a:lnTo>
                  <a:pt x="1330326" y="1548684"/>
                </a:lnTo>
                <a:lnTo>
                  <a:pt x="1390650" y="1549400"/>
                </a:lnTo>
                <a:lnTo>
                  <a:pt x="1442022" y="1548868"/>
                </a:lnTo>
                <a:lnTo>
                  <a:pt x="1492901" y="1547289"/>
                </a:lnTo>
                <a:lnTo>
                  <a:pt x="1543259" y="1544683"/>
                </a:lnTo>
                <a:lnTo>
                  <a:pt x="1593068" y="1541075"/>
                </a:lnTo>
                <a:lnTo>
                  <a:pt x="1642300" y="1536485"/>
                </a:lnTo>
                <a:lnTo>
                  <a:pt x="1690930" y="1530936"/>
                </a:lnTo>
                <a:lnTo>
                  <a:pt x="1738928" y="1524451"/>
                </a:lnTo>
                <a:lnTo>
                  <a:pt x="1786269" y="1517052"/>
                </a:lnTo>
                <a:lnTo>
                  <a:pt x="1832923" y="1508760"/>
                </a:lnTo>
                <a:lnTo>
                  <a:pt x="1878865" y="1499599"/>
                </a:lnTo>
                <a:lnTo>
                  <a:pt x="1924066" y="1489590"/>
                </a:lnTo>
                <a:lnTo>
                  <a:pt x="1968500" y="1478756"/>
                </a:lnTo>
                <a:lnTo>
                  <a:pt x="2325942" y="1478756"/>
                </a:lnTo>
                <a:lnTo>
                  <a:pt x="2254646" y="1381125"/>
                </a:lnTo>
                <a:lnTo>
                  <a:pt x="2306997" y="1356769"/>
                </a:lnTo>
                <a:lnTo>
                  <a:pt x="2357134" y="1331043"/>
                </a:lnTo>
                <a:lnTo>
                  <a:pt x="2404963" y="1303997"/>
                </a:lnTo>
                <a:lnTo>
                  <a:pt x="2450389" y="1275683"/>
                </a:lnTo>
                <a:lnTo>
                  <a:pt x="2493319" y="1246152"/>
                </a:lnTo>
                <a:lnTo>
                  <a:pt x="2533657" y="1215455"/>
                </a:lnTo>
                <a:lnTo>
                  <a:pt x="2571310" y="1183643"/>
                </a:lnTo>
                <a:lnTo>
                  <a:pt x="2606183" y="1150766"/>
                </a:lnTo>
                <a:lnTo>
                  <a:pt x="2638183" y="1116876"/>
                </a:lnTo>
                <a:lnTo>
                  <a:pt x="2667214" y="1082025"/>
                </a:lnTo>
                <a:lnTo>
                  <a:pt x="2693183" y="1046262"/>
                </a:lnTo>
                <a:lnTo>
                  <a:pt x="2715995" y="1009639"/>
                </a:lnTo>
                <a:lnTo>
                  <a:pt x="2735557" y="972207"/>
                </a:lnTo>
                <a:lnTo>
                  <a:pt x="2751773" y="934017"/>
                </a:lnTo>
                <a:lnTo>
                  <a:pt x="2764549" y="895121"/>
                </a:lnTo>
                <a:lnTo>
                  <a:pt x="2773792" y="855568"/>
                </a:lnTo>
                <a:lnTo>
                  <a:pt x="2779407" y="815411"/>
                </a:lnTo>
                <a:lnTo>
                  <a:pt x="2781300" y="774700"/>
                </a:lnTo>
                <a:lnTo>
                  <a:pt x="2780015" y="741095"/>
                </a:lnTo>
                <a:lnTo>
                  <a:pt x="2769893" y="675011"/>
                </a:lnTo>
                <a:lnTo>
                  <a:pt x="2750049" y="610622"/>
                </a:lnTo>
                <a:lnTo>
                  <a:pt x="2720900" y="548162"/>
                </a:lnTo>
                <a:lnTo>
                  <a:pt x="2682864" y="487861"/>
                </a:lnTo>
                <a:lnTo>
                  <a:pt x="2636358" y="429954"/>
                </a:lnTo>
                <a:lnTo>
                  <a:pt x="2610060" y="401970"/>
                </a:lnTo>
                <a:lnTo>
                  <a:pt x="2581801" y="374672"/>
                </a:lnTo>
                <a:lnTo>
                  <a:pt x="2551633" y="348088"/>
                </a:lnTo>
                <a:lnTo>
                  <a:pt x="2519608" y="322248"/>
                </a:lnTo>
                <a:lnTo>
                  <a:pt x="2485779" y="297180"/>
                </a:lnTo>
                <a:lnTo>
                  <a:pt x="2450198" y="272914"/>
                </a:lnTo>
                <a:lnTo>
                  <a:pt x="2412917" y="249479"/>
                </a:lnTo>
                <a:lnTo>
                  <a:pt x="2373988" y="226904"/>
                </a:lnTo>
                <a:lnTo>
                  <a:pt x="2333463" y="205217"/>
                </a:lnTo>
                <a:lnTo>
                  <a:pt x="2291395" y="184449"/>
                </a:lnTo>
                <a:lnTo>
                  <a:pt x="2247836" y="164627"/>
                </a:lnTo>
                <a:lnTo>
                  <a:pt x="2202837" y="145782"/>
                </a:lnTo>
                <a:lnTo>
                  <a:pt x="2156452" y="127942"/>
                </a:lnTo>
                <a:lnTo>
                  <a:pt x="2108732" y="111136"/>
                </a:lnTo>
                <a:lnTo>
                  <a:pt x="2059729" y="95393"/>
                </a:lnTo>
                <a:lnTo>
                  <a:pt x="2009496" y="80743"/>
                </a:lnTo>
                <a:lnTo>
                  <a:pt x="1958085" y="67214"/>
                </a:lnTo>
                <a:lnTo>
                  <a:pt x="1905547" y="54836"/>
                </a:lnTo>
                <a:lnTo>
                  <a:pt x="1851936" y="43637"/>
                </a:lnTo>
                <a:lnTo>
                  <a:pt x="1797303" y="33647"/>
                </a:lnTo>
                <a:lnTo>
                  <a:pt x="1741701" y="24894"/>
                </a:lnTo>
                <a:lnTo>
                  <a:pt x="1685181" y="17409"/>
                </a:lnTo>
                <a:lnTo>
                  <a:pt x="1627796" y="11219"/>
                </a:lnTo>
                <a:lnTo>
                  <a:pt x="1569599" y="6354"/>
                </a:lnTo>
                <a:lnTo>
                  <a:pt x="1510640" y="2843"/>
                </a:lnTo>
                <a:close/>
              </a:path>
              <a:path w="2781300" h="1803400">
                <a:moveTo>
                  <a:pt x="1390650" y="0"/>
                </a:moveTo>
                <a:lnTo>
                  <a:pt x="1330326" y="715"/>
                </a:lnTo>
                <a:lnTo>
                  <a:pt x="1270659" y="2843"/>
                </a:lnTo>
                <a:lnTo>
                  <a:pt x="1510640" y="2843"/>
                </a:lnTo>
                <a:lnTo>
                  <a:pt x="1450973" y="715"/>
                </a:lnTo>
                <a:lnTo>
                  <a:pt x="1390650" y="0"/>
                </a:lnTo>
                <a:close/>
              </a:path>
            </a:pathLst>
          </a:cu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sz="1687"/>
          </a:p>
        </p:txBody>
      </p:sp>
      <p:sp>
        <p:nvSpPr>
          <p:cNvPr id="6" name="object 6"/>
          <p:cNvSpPr/>
          <p:nvPr/>
        </p:nvSpPr>
        <p:spPr>
          <a:xfrm>
            <a:off x="1643063" y="1710334"/>
            <a:ext cx="1797844" cy="312539"/>
          </a:xfrm>
          <a:prstGeom prst="rect">
            <a:avLst/>
          </a:prstGeom>
          <a:blipFill>
            <a:blip r:embed="rId4" cstate="print"/>
            <a:stretch>
              <a:fillRect/>
            </a:stretch>
          </a:blipFill>
        </p:spPr>
        <p:txBody>
          <a:bodyPr wrap="square" lIns="0" tIns="0" rIns="0" bIns="0" rtlCol="0"/>
          <a:lstStyle/>
          <a:p>
            <a:endParaRPr sz="1687">
              <a:ln w="0">
                <a:noFill/>
              </a:ln>
              <a:effectLst>
                <a:outerShdw blurRad="50800" dist="38100" dir="2700000" algn="tl" rotWithShape="0">
                  <a:prstClr val="black">
                    <a:alpha val="40000"/>
                  </a:prstClr>
                </a:outerShdw>
              </a:effectLst>
            </a:endParaRPr>
          </a:p>
        </p:txBody>
      </p:sp>
      <p:sp>
        <p:nvSpPr>
          <p:cNvPr id="8" name="object 8"/>
          <p:cNvSpPr/>
          <p:nvPr/>
        </p:nvSpPr>
        <p:spPr>
          <a:xfrm>
            <a:off x="1214439" y="3353395"/>
            <a:ext cx="3240359" cy="1143000"/>
          </a:xfrm>
          <a:prstGeom prst="rect">
            <a:avLst/>
          </a:prstGeom>
          <a:blipFill>
            <a:blip r:embed="rId5" cstate="print"/>
            <a:stretch>
              <a:fillRect/>
            </a:stretch>
          </a:blipFill>
        </p:spPr>
        <p:txBody>
          <a:bodyPr wrap="square" lIns="0" tIns="0" rIns="0" bIns="0" rtlCol="0"/>
          <a:lstStyle/>
          <a:p>
            <a:endParaRPr sz="1687"/>
          </a:p>
        </p:txBody>
      </p:sp>
      <p:sp>
        <p:nvSpPr>
          <p:cNvPr id="9" name="object 9"/>
          <p:cNvSpPr/>
          <p:nvPr/>
        </p:nvSpPr>
        <p:spPr>
          <a:xfrm>
            <a:off x="1250158" y="3362325"/>
            <a:ext cx="3168921" cy="1089422"/>
          </a:xfrm>
          <a:prstGeom prst="rect">
            <a:avLst/>
          </a:prstGeom>
          <a:blipFill>
            <a:blip r:embed="rId6" cstate="print"/>
            <a:stretch>
              <a:fillRect/>
            </a:stretch>
          </a:blipFill>
        </p:spPr>
        <p:txBody>
          <a:bodyPr wrap="square" lIns="0" tIns="0" rIns="0" bIns="0" rtlCol="0"/>
          <a:lstStyle/>
          <a:p>
            <a:endParaRPr sz="1687"/>
          </a:p>
        </p:txBody>
      </p:sp>
      <p:sp>
        <p:nvSpPr>
          <p:cNvPr id="10" name="object 10"/>
          <p:cNvSpPr/>
          <p:nvPr/>
        </p:nvSpPr>
        <p:spPr>
          <a:xfrm>
            <a:off x="1250157" y="3362325"/>
            <a:ext cx="3169444" cy="1089422"/>
          </a:xfrm>
          <a:custGeom>
            <a:avLst/>
            <a:gdLst/>
            <a:ahLst/>
            <a:cxnLst/>
            <a:rect l="l" t="t" r="r" b="b"/>
            <a:pathLst>
              <a:path w="3380740" h="1549400">
                <a:moveTo>
                  <a:pt x="1390650" y="0"/>
                </a:moveTo>
                <a:lnTo>
                  <a:pt x="1330326" y="715"/>
                </a:lnTo>
                <a:lnTo>
                  <a:pt x="1270659" y="2843"/>
                </a:lnTo>
                <a:lnTo>
                  <a:pt x="1211700" y="6354"/>
                </a:lnTo>
                <a:lnTo>
                  <a:pt x="1153503" y="11219"/>
                </a:lnTo>
                <a:lnTo>
                  <a:pt x="1096118" y="17409"/>
                </a:lnTo>
                <a:lnTo>
                  <a:pt x="1039598" y="24894"/>
                </a:lnTo>
                <a:lnTo>
                  <a:pt x="983996" y="33647"/>
                </a:lnTo>
                <a:lnTo>
                  <a:pt x="929363" y="43637"/>
                </a:lnTo>
                <a:lnTo>
                  <a:pt x="875752" y="54836"/>
                </a:lnTo>
                <a:lnTo>
                  <a:pt x="823214" y="67214"/>
                </a:lnTo>
                <a:lnTo>
                  <a:pt x="771803" y="80743"/>
                </a:lnTo>
                <a:lnTo>
                  <a:pt x="721570" y="95393"/>
                </a:lnTo>
                <a:lnTo>
                  <a:pt x="672567" y="111136"/>
                </a:lnTo>
                <a:lnTo>
                  <a:pt x="624847" y="127942"/>
                </a:lnTo>
                <a:lnTo>
                  <a:pt x="578462" y="145782"/>
                </a:lnTo>
                <a:lnTo>
                  <a:pt x="533463" y="164627"/>
                </a:lnTo>
                <a:lnTo>
                  <a:pt x="489904" y="184449"/>
                </a:lnTo>
                <a:lnTo>
                  <a:pt x="447836" y="205217"/>
                </a:lnTo>
                <a:lnTo>
                  <a:pt x="407311" y="226904"/>
                </a:lnTo>
                <a:lnTo>
                  <a:pt x="368382" y="249479"/>
                </a:lnTo>
                <a:lnTo>
                  <a:pt x="331101" y="272914"/>
                </a:lnTo>
                <a:lnTo>
                  <a:pt x="295520" y="297180"/>
                </a:lnTo>
                <a:lnTo>
                  <a:pt x="261691" y="322248"/>
                </a:lnTo>
                <a:lnTo>
                  <a:pt x="229666" y="348088"/>
                </a:lnTo>
                <a:lnTo>
                  <a:pt x="199498" y="374672"/>
                </a:lnTo>
                <a:lnTo>
                  <a:pt x="171239" y="401970"/>
                </a:lnTo>
                <a:lnTo>
                  <a:pt x="144941" y="429954"/>
                </a:lnTo>
                <a:lnTo>
                  <a:pt x="98435" y="487861"/>
                </a:lnTo>
                <a:lnTo>
                  <a:pt x="60399" y="548162"/>
                </a:lnTo>
                <a:lnTo>
                  <a:pt x="31250" y="610622"/>
                </a:lnTo>
                <a:lnTo>
                  <a:pt x="11406" y="675011"/>
                </a:lnTo>
                <a:lnTo>
                  <a:pt x="1284" y="741095"/>
                </a:lnTo>
                <a:lnTo>
                  <a:pt x="0" y="774700"/>
                </a:lnTo>
                <a:lnTo>
                  <a:pt x="1284" y="808304"/>
                </a:lnTo>
                <a:lnTo>
                  <a:pt x="11406" y="874388"/>
                </a:lnTo>
                <a:lnTo>
                  <a:pt x="31250" y="938777"/>
                </a:lnTo>
                <a:lnTo>
                  <a:pt x="60399" y="1001237"/>
                </a:lnTo>
                <a:lnTo>
                  <a:pt x="98435" y="1061538"/>
                </a:lnTo>
                <a:lnTo>
                  <a:pt x="144941" y="1119445"/>
                </a:lnTo>
                <a:lnTo>
                  <a:pt x="171239" y="1147429"/>
                </a:lnTo>
                <a:lnTo>
                  <a:pt x="199498" y="1174727"/>
                </a:lnTo>
                <a:lnTo>
                  <a:pt x="229666" y="1201311"/>
                </a:lnTo>
                <a:lnTo>
                  <a:pt x="261691" y="1227151"/>
                </a:lnTo>
                <a:lnTo>
                  <a:pt x="295520" y="1252219"/>
                </a:lnTo>
                <a:lnTo>
                  <a:pt x="331101" y="1276485"/>
                </a:lnTo>
                <a:lnTo>
                  <a:pt x="368382" y="1299920"/>
                </a:lnTo>
                <a:lnTo>
                  <a:pt x="407311" y="1322495"/>
                </a:lnTo>
                <a:lnTo>
                  <a:pt x="447836" y="1344182"/>
                </a:lnTo>
                <a:lnTo>
                  <a:pt x="489904" y="1364950"/>
                </a:lnTo>
                <a:lnTo>
                  <a:pt x="533463" y="1384772"/>
                </a:lnTo>
                <a:lnTo>
                  <a:pt x="578462" y="1403617"/>
                </a:lnTo>
                <a:lnTo>
                  <a:pt x="624847" y="1421457"/>
                </a:lnTo>
                <a:lnTo>
                  <a:pt x="672567" y="1438263"/>
                </a:lnTo>
                <a:lnTo>
                  <a:pt x="721570" y="1454006"/>
                </a:lnTo>
                <a:lnTo>
                  <a:pt x="771803" y="1468656"/>
                </a:lnTo>
                <a:lnTo>
                  <a:pt x="823214" y="1482185"/>
                </a:lnTo>
                <a:lnTo>
                  <a:pt x="875752" y="1494563"/>
                </a:lnTo>
                <a:lnTo>
                  <a:pt x="929363" y="1505762"/>
                </a:lnTo>
                <a:lnTo>
                  <a:pt x="983996" y="1515752"/>
                </a:lnTo>
                <a:lnTo>
                  <a:pt x="1039598" y="1524505"/>
                </a:lnTo>
                <a:lnTo>
                  <a:pt x="1096118" y="1531990"/>
                </a:lnTo>
                <a:lnTo>
                  <a:pt x="1153503" y="1538180"/>
                </a:lnTo>
                <a:lnTo>
                  <a:pt x="1211700" y="1543045"/>
                </a:lnTo>
                <a:lnTo>
                  <a:pt x="1270659" y="1546556"/>
                </a:lnTo>
                <a:lnTo>
                  <a:pt x="1330326" y="1548684"/>
                </a:lnTo>
                <a:lnTo>
                  <a:pt x="1390649" y="1549400"/>
                </a:lnTo>
                <a:lnTo>
                  <a:pt x="1450607" y="1548691"/>
                </a:lnTo>
                <a:lnTo>
                  <a:pt x="1509906" y="1546584"/>
                </a:lnTo>
                <a:lnTo>
                  <a:pt x="1568497" y="1543107"/>
                </a:lnTo>
                <a:lnTo>
                  <a:pt x="1626330" y="1538290"/>
                </a:lnTo>
                <a:lnTo>
                  <a:pt x="1683352" y="1532161"/>
                </a:lnTo>
                <a:lnTo>
                  <a:pt x="1739515" y="1524748"/>
                </a:lnTo>
                <a:lnTo>
                  <a:pt x="1794767" y="1516081"/>
                </a:lnTo>
                <a:lnTo>
                  <a:pt x="1849058" y="1506189"/>
                </a:lnTo>
                <a:lnTo>
                  <a:pt x="1902337" y="1495099"/>
                </a:lnTo>
                <a:lnTo>
                  <a:pt x="1954554" y="1482841"/>
                </a:lnTo>
                <a:lnTo>
                  <a:pt x="2005658" y="1469443"/>
                </a:lnTo>
                <a:lnTo>
                  <a:pt x="2055599" y="1454935"/>
                </a:lnTo>
                <a:lnTo>
                  <a:pt x="2104326" y="1439345"/>
                </a:lnTo>
                <a:lnTo>
                  <a:pt x="2151788" y="1422702"/>
                </a:lnTo>
                <a:lnTo>
                  <a:pt x="2197935" y="1405034"/>
                </a:lnTo>
                <a:lnTo>
                  <a:pt x="2242717" y="1386371"/>
                </a:lnTo>
                <a:lnTo>
                  <a:pt x="2286082" y="1366740"/>
                </a:lnTo>
                <a:lnTo>
                  <a:pt x="2327981" y="1346172"/>
                </a:lnTo>
                <a:lnTo>
                  <a:pt x="2368362" y="1324694"/>
                </a:lnTo>
                <a:lnTo>
                  <a:pt x="2407176" y="1302335"/>
                </a:lnTo>
                <a:lnTo>
                  <a:pt x="2444371" y="1279124"/>
                </a:lnTo>
                <a:lnTo>
                  <a:pt x="2479897" y="1255091"/>
                </a:lnTo>
                <a:lnTo>
                  <a:pt x="2513703" y="1230262"/>
                </a:lnTo>
                <a:lnTo>
                  <a:pt x="2545740" y="1204669"/>
                </a:lnTo>
                <a:lnTo>
                  <a:pt x="2575956" y="1178338"/>
                </a:lnTo>
                <a:lnTo>
                  <a:pt x="2604300" y="1151299"/>
                </a:lnTo>
                <a:lnTo>
                  <a:pt x="2630723" y="1123581"/>
                </a:lnTo>
                <a:lnTo>
                  <a:pt x="2677601" y="1066221"/>
                </a:lnTo>
                <a:lnTo>
                  <a:pt x="2697956" y="1036637"/>
                </a:lnTo>
                <a:lnTo>
                  <a:pt x="3380183" y="963612"/>
                </a:lnTo>
                <a:lnTo>
                  <a:pt x="2780903" y="780653"/>
                </a:lnTo>
                <a:lnTo>
                  <a:pt x="2780930" y="778654"/>
                </a:lnTo>
                <a:lnTo>
                  <a:pt x="2781300" y="776701"/>
                </a:lnTo>
                <a:lnTo>
                  <a:pt x="2781300" y="774700"/>
                </a:lnTo>
                <a:lnTo>
                  <a:pt x="2776195" y="707855"/>
                </a:lnTo>
                <a:lnTo>
                  <a:pt x="2761160" y="642590"/>
                </a:lnTo>
                <a:lnTo>
                  <a:pt x="2736611" y="579137"/>
                </a:lnTo>
                <a:lnTo>
                  <a:pt x="2702967" y="517727"/>
                </a:lnTo>
                <a:lnTo>
                  <a:pt x="2660644" y="458594"/>
                </a:lnTo>
                <a:lnTo>
                  <a:pt x="2610060" y="401970"/>
                </a:lnTo>
                <a:lnTo>
                  <a:pt x="2581801" y="374672"/>
                </a:lnTo>
                <a:lnTo>
                  <a:pt x="2551633" y="348088"/>
                </a:lnTo>
                <a:lnTo>
                  <a:pt x="2519608" y="322248"/>
                </a:lnTo>
                <a:lnTo>
                  <a:pt x="2485779" y="297180"/>
                </a:lnTo>
                <a:lnTo>
                  <a:pt x="2450198" y="272914"/>
                </a:lnTo>
                <a:lnTo>
                  <a:pt x="2412917" y="249479"/>
                </a:lnTo>
                <a:lnTo>
                  <a:pt x="2373988" y="226904"/>
                </a:lnTo>
                <a:lnTo>
                  <a:pt x="2333463" y="205217"/>
                </a:lnTo>
                <a:lnTo>
                  <a:pt x="2291395" y="184449"/>
                </a:lnTo>
                <a:lnTo>
                  <a:pt x="2247836" y="164627"/>
                </a:lnTo>
                <a:lnTo>
                  <a:pt x="2202837" y="145782"/>
                </a:lnTo>
                <a:lnTo>
                  <a:pt x="2156452" y="127942"/>
                </a:lnTo>
                <a:lnTo>
                  <a:pt x="2108732" y="111136"/>
                </a:lnTo>
                <a:lnTo>
                  <a:pt x="2059729" y="95393"/>
                </a:lnTo>
                <a:lnTo>
                  <a:pt x="2009496" y="80743"/>
                </a:lnTo>
                <a:lnTo>
                  <a:pt x="1958085" y="67214"/>
                </a:lnTo>
                <a:lnTo>
                  <a:pt x="1905547" y="54836"/>
                </a:lnTo>
                <a:lnTo>
                  <a:pt x="1851936" y="43637"/>
                </a:lnTo>
                <a:lnTo>
                  <a:pt x="1797303" y="33647"/>
                </a:lnTo>
                <a:lnTo>
                  <a:pt x="1741701" y="24894"/>
                </a:lnTo>
                <a:lnTo>
                  <a:pt x="1685181" y="17409"/>
                </a:lnTo>
                <a:lnTo>
                  <a:pt x="1627796" y="11219"/>
                </a:lnTo>
                <a:lnTo>
                  <a:pt x="1569599" y="6354"/>
                </a:lnTo>
                <a:lnTo>
                  <a:pt x="1510640" y="2843"/>
                </a:lnTo>
                <a:lnTo>
                  <a:pt x="1450973" y="715"/>
                </a:lnTo>
                <a:lnTo>
                  <a:pt x="1390650" y="0"/>
                </a:lnTo>
                <a:close/>
              </a:path>
            </a:pathLst>
          </a:cu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sz="1687"/>
          </a:p>
        </p:txBody>
      </p:sp>
      <p:sp>
        <p:nvSpPr>
          <p:cNvPr id="11" name="object 11"/>
          <p:cNvSpPr/>
          <p:nvPr/>
        </p:nvSpPr>
        <p:spPr>
          <a:xfrm>
            <a:off x="1452563" y="3764162"/>
            <a:ext cx="2178844" cy="312539"/>
          </a:xfrm>
          <a:prstGeom prst="rect">
            <a:avLst/>
          </a:prstGeom>
          <a:blipFill>
            <a:blip r:embed="rId7" cstate="print"/>
            <a:stretch>
              <a:fillRect/>
            </a:stretch>
          </a:blipFill>
        </p:spPr>
        <p:txBody>
          <a:bodyPr wrap="square" lIns="0" tIns="0" rIns="0" bIns="0" rtlCol="0"/>
          <a:lstStyle/>
          <a:p>
            <a:endParaRPr sz="1687">
              <a:ln w="0">
                <a:noFill/>
              </a:ln>
              <a:effectLst>
                <a:outerShdw blurRad="50800" dist="38100" dir="2700000" algn="tl" rotWithShape="0">
                  <a:prstClr val="black">
                    <a:alpha val="40000"/>
                  </a:prstClr>
                </a:outerShdw>
              </a:effectLst>
            </a:endParaRPr>
          </a:p>
        </p:txBody>
      </p:sp>
      <p:sp>
        <p:nvSpPr>
          <p:cNvPr id="12" name="object 12"/>
          <p:cNvSpPr/>
          <p:nvPr/>
        </p:nvSpPr>
        <p:spPr>
          <a:xfrm>
            <a:off x="2238375" y="4794146"/>
            <a:ext cx="2742157" cy="1157789"/>
          </a:xfrm>
          <a:prstGeom prst="rect">
            <a:avLst/>
          </a:prstGeom>
          <a:blipFill>
            <a:blip r:embed="rId8" cstate="print"/>
            <a:stretch>
              <a:fillRect/>
            </a:stretch>
          </a:blipFill>
        </p:spPr>
        <p:txBody>
          <a:bodyPr wrap="square" lIns="0" tIns="0" rIns="0" bIns="0" rtlCol="0"/>
          <a:lstStyle/>
          <a:p>
            <a:endParaRPr sz="1687"/>
          </a:p>
        </p:txBody>
      </p:sp>
      <p:sp>
        <p:nvSpPr>
          <p:cNvPr id="13" name="object 13"/>
          <p:cNvSpPr/>
          <p:nvPr/>
        </p:nvSpPr>
        <p:spPr>
          <a:xfrm>
            <a:off x="2274093" y="4803075"/>
            <a:ext cx="2670720" cy="1104211"/>
          </a:xfrm>
          <a:prstGeom prst="rect">
            <a:avLst/>
          </a:prstGeom>
          <a:blipFill>
            <a:blip r:embed="rId9" cstate="print"/>
            <a:stretch>
              <a:fillRect/>
            </a:stretch>
          </a:blipFill>
        </p:spPr>
        <p:txBody>
          <a:bodyPr wrap="square" lIns="0" tIns="0" rIns="0" bIns="0" rtlCol="0"/>
          <a:lstStyle/>
          <a:p>
            <a:endParaRPr sz="1687"/>
          </a:p>
        </p:txBody>
      </p:sp>
      <p:sp>
        <p:nvSpPr>
          <p:cNvPr id="14" name="object 14"/>
          <p:cNvSpPr/>
          <p:nvPr/>
        </p:nvSpPr>
        <p:spPr>
          <a:xfrm>
            <a:off x="2274095" y="4803074"/>
            <a:ext cx="2671167" cy="1104602"/>
          </a:xfrm>
          <a:custGeom>
            <a:avLst/>
            <a:gdLst/>
            <a:ahLst/>
            <a:cxnLst/>
            <a:rect l="l" t="t" r="r" b="b"/>
            <a:pathLst>
              <a:path w="2849245" h="1570990">
                <a:moveTo>
                  <a:pt x="1390650" y="21033"/>
                </a:moveTo>
                <a:lnTo>
                  <a:pt x="1330326" y="21749"/>
                </a:lnTo>
                <a:lnTo>
                  <a:pt x="1270659" y="23877"/>
                </a:lnTo>
                <a:lnTo>
                  <a:pt x="1211700" y="27388"/>
                </a:lnTo>
                <a:lnTo>
                  <a:pt x="1153503" y="32253"/>
                </a:lnTo>
                <a:lnTo>
                  <a:pt x="1096118" y="38442"/>
                </a:lnTo>
                <a:lnTo>
                  <a:pt x="1039598" y="45928"/>
                </a:lnTo>
                <a:lnTo>
                  <a:pt x="983996" y="54681"/>
                </a:lnTo>
                <a:lnTo>
                  <a:pt x="929363" y="64671"/>
                </a:lnTo>
                <a:lnTo>
                  <a:pt x="875752" y="75869"/>
                </a:lnTo>
                <a:lnTo>
                  <a:pt x="823214" y="88248"/>
                </a:lnTo>
                <a:lnTo>
                  <a:pt x="771803" y="101777"/>
                </a:lnTo>
                <a:lnTo>
                  <a:pt x="721570" y="116427"/>
                </a:lnTo>
                <a:lnTo>
                  <a:pt x="672567" y="132170"/>
                </a:lnTo>
                <a:lnTo>
                  <a:pt x="624847" y="148976"/>
                </a:lnTo>
                <a:lnTo>
                  <a:pt x="578462" y="166816"/>
                </a:lnTo>
                <a:lnTo>
                  <a:pt x="533463" y="185661"/>
                </a:lnTo>
                <a:lnTo>
                  <a:pt x="489904" y="205483"/>
                </a:lnTo>
                <a:lnTo>
                  <a:pt x="447836" y="226251"/>
                </a:lnTo>
                <a:lnTo>
                  <a:pt x="407311" y="247937"/>
                </a:lnTo>
                <a:lnTo>
                  <a:pt x="368382" y="270513"/>
                </a:lnTo>
                <a:lnTo>
                  <a:pt x="331101" y="293948"/>
                </a:lnTo>
                <a:lnTo>
                  <a:pt x="295520" y="318214"/>
                </a:lnTo>
                <a:lnTo>
                  <a:pt x="261691" y="343282"/>
                </a:lnTo>
                <a:lnTo>
                  <a:pt x="229666" y="369122"/>
                </a:lnTo>
                <a:lnTo>
                  <a:pt x="199498" y="395706"/>
                </a:lnTo>
                <a:lnTo>
                  <a:pt x="171239" y="423004"/>
                </a:lnTo>
                <a:lnTo>
                  <a:pt x="144941" y="450988"/>
                </a:lnTo>
                <a:lnTo>
                  <a:pt x="98435" y="508895"/>
                </a:lnTo>
                <a:lnTo>
                  <a:pt x="60399" y="569195"/>
                </a:lnTo>
                <a:lnTo>
                  <a:pt x="31250" y="631656"/>
                </a:lnTo>
                <a:lnTo>
                  <a:pt x="11406" y="696045"/>
                </a:lnTo>
                <a:lnTo>
                  <a:pt x="1284" y="762128"/>
                </a:lnTo>
                <a:lnTo>
                  <a:pt x="0" y="795733"/>
                </a:lnTo>
                <a:lnTo>
                  <a:pt x="1284" y="829338"/>
                </a:lnTo>
                <a:lnTo>
                  <a:pt x="11406" y="895422"/>
                </a:lnTo>
                <a:lnTo>
                  <a:pt x="31250" y="959810"/>
                </a:lnTo>
                <a:lnTo>
                  <a:pt x="60399" y="1022271"/>
                </a:lnTo>
                <a:lnTo>
                  <a:pt x="98435" y="1082571"/>
                </a:lnTo>
                <a:lnTo>
                  <a:pt x="144941" y="1140479"/>
                </a:lnTo>
                <a:lnTo>
                  <a:pt x="171239" y="1168462"/>
                </a:lnTo>
                <a:lnTo>
                  <a:pt x="199498" y="1195761"/>
                </a:lnTo>
                <a:lnTo>
                  <a:pt x="229666" y="1222344"/>
                </a:lnTo>
                <a:lnTo>
                  <a:pt x="261691" y="1248185"/>
                </a:lnTo>
                <a:lnTo>
                  <a:pt x="295520" y="1273252"/>
                </a:lnTo>
                <a:lnTo>
                  <a:pt x="331101" y="1297518"/>
                </a:lnTo>
                <a:lnTo>
                  <a:pt x="368382" y="1320954"/>
                </a:lnTo>
                <a:lnTo>
                  <a:pt x="407311" y="1343529"/>
                </a:lnTo>
                <a:lnTo>
                  <a:pt x="447836" y="1365215"/>
                </a:lnTo>
                <a:lnTo>
                  <a:pt x="489904" y="1385984"/>
                </a:lnTo>
                <a:lnTo>
                  <a:pt x="533463" y="1405805"/>
                </a:lnTo>
                <a:lnTo>
                  <a:pt x="578462" y="1424651"/>
                </a:lnTo>
                <a:lnTo>
                  <a:pt x="624847" y="1442491"/>
                </a:lnTo>
                <a:lnTo>
                  <a:pt x="672567" y="1459297"/>
                </a:lnTo>
                <a:lnTo>
                  <a:pt x="721570" y="1475040"/>
                </a:lnTo>
                <a:lnTo>
                  <a:pt x="771803" y="1489690"/>
                </a:lnTo>
                <a:lnTo>
                  <a:pt x="823214" y="1503219"/>
                </a:lnTo>
                <a:lnTo>
                  <a:pt x="875752" y="1515597"/>
                </a:lnTo>
                <a:lnTo>
                  <a:pt x="929363" y="1526796"/>
                </a:lnTo>
                <a:lnTo>
                  <a:pt x="983996" y="1536786"/>
                </a:lnTo>
                <a:lnTo>
                  <a:pt x="1039598" y="1545538"/>
                </a:lnTo>
                <a:lnTo>
                  <a:pt x="1096118" y="1553024"/>
                </a:lnTo>
                <a:lnTo>
                  <a:pt x="1153503" y="1559214"/>
                </a:lnTo>
                <a:lnTo>
                  <a:pt x="1211700" y="1564079"/>
                </a:lnTo>
                <a:lnTo>
                  <a:pt x="1270659" y="1567590"/>
                </a:lnTo>
                <a:lnTo>
                  <a:pt x="1330326" y="1569717"/>
                </a:lnTo>
                <a:lnTo>
                  <a:pt x="1390650" y="1570433"/>
                </a:lnTo>
                <a:lnTo>
                  <a:pt x="1450973" y="1569717"/>
                </a:lnTo>
                <a:lnTo>
                  <a:pt x="1510640" y="1567590"/>
                </a:lnTo>
                <a:lnTo>
                  <a:pt x="1569599" y="1564079"/>
                </a:lnTo>
                <a:lnTo>
                  <a:pt x="1627796" y="1559214"/>
                </a:lnTo>
                <a:lnTo>
                  <a:pt x="1685181" y="1553024"/>
                </a:lnTo>
                <a:lnTo>
                  <a:pt x="1741701" y="1545538"/>
                </a:lnTo>
                <a:lnTo>
                  <a:pt x="1797303" y="1536786"/>
                </a:lnTo>
                <a:lnTo>
                  <a:pt x="1851936" y="1526796"/>
                </a:lnTo>
                <a:lnTo>
                  <a:pt x="1905547" y="1515597"/>
                </a:lnTo>
                <a:lnTo>
                  <a:pt x="1958085" y="1503219"/>
                </a:lnTo>
                <a:lnTo>
                  <a:pt x="2009496" y="1489690"/>
                </a:lnTo>
                <a:lnTo>
                  <a:pt x="2059729" y="1475040"/>
                </a:lnTo>
                <a:lnTo>
                  <a:pt x="2108732" y="1459297"/>
                </a:lnTo>
                <a:lnTo>
                  <a:pt x="2156452" y="1442491"/>
                </a:lnTo>
                <a:lnTo>
                  <a:pt x="2202837" y="1424651"/>
                </a:lnTo>
                <a:lnTo>
                  <a:pt x="2247836" y="1405805"/>
                </a:lnTo>
                <a:lnTo>
                  <a:pt x="2291395" y="1385984"/>
                </a:lnTo>
                <a:lnTo>
                  <a:pt x="2333463" y="1365215"/>
                </a:lnTo>
                <a:lnTo>
                  <a:pt x="2373988" y="1343529"/>
                </a:lnTo>
                <a:lnTo>
                  <a:pt x="2412917" y="1320954"/>
                </a:lnTo>
                <a:lnTo>
                  <a:pt x="2450198" y="1297518"/>
                </a:lnTo>
                <a:lnTo>
                  <a:pt x="2485779" y="1273252"/>
                </a:lnTo>
                <a:lnTo>
                  <a:pt x="2519608" y="1248185"/>
                </a:lnTo>
                <a:lnTo>
                  <a:pt x="2551633" y="1222344"/>
                </a:lnTo>
                <a:lnTo>
                  <a:pt x="2581801" y="1195761"/>
                </a:lnTo>
                <a:lnTo>
                  <a:pt x="2610060" y="1168462"/>
                </a:lnTo>
                <a:lnTo>
                  <a:pt x="2636358" y="1140479"/>
                </a:lnTo>
                <a:lnTo>
                  <a:pt x="2682864" y="1082571"/>
                </a:lnTo>
                <a:lnTo>
                  <a:pt x="2720900" y="1022271"/>
                </a:lnTo>
                <a:lnTo>
                  <a:pt x="2750049" y="959810"/>
                </a:lnTo>
                <a:lnTo>
                  <a:pt x="2769893" y="895422"/>
                </a:lnTo>
                <a:lnTo>
                  <a:pt x="2780015" y="829338"/>
                </a:lnTo>
                <a:lnTo>
                  <a:pt x="2781300" y="795733"/>
                </a:lnTo>
                <a:lnTo>
                  <a:pt x="2779054" y="751521"/>
                </a:lnTo>
                <a:lnTo>
                  <a:pt x="2772402" y="707970"/>
                </a:lnTo>
                <a:lnTo>
                  <a:pt x="2761468" y="665146"/>
                </a:lnTo>
                <a:lnTo>
                  <a:pt x="2746379" y="623113"/>
                </a:lnTo>
                <a:lnTo>
                  <a:pt x="2727261" y="581936"/>
                </a:lnTo>
                <a:lnTo>
                  <a:pt x="2704239" y="541678"/>
                </a:lnTo>
                <a:lnTo>
                  <a:pt x="2677440" y="502405"/>
                </a:lnTo>
                <a:lnTo>
                  <a:pt x="2646989" y="464180"/>
                </a:lnTo>
                <a:lnTo>
                  <a:pt x="2613012" y="427068"/>
                </a:lnTo>
                <a:lnTo>
                  <a:pt x="2575634" y="391134"/>
                </a:lnTo>
                <a:lnTo>
                  <a:pt x="2534983" y="356441"/>
                </a:lnTo>
                <a:lnTo>
                  <a:pt x="2491183" y="323054"/>
                </a:lnTo>
                <a:lnTo>
                  <a:pt x="2658115" y="172242"/>
                </a:lnTo>
                <a:lnTo>
                  <a:pt x="2213371" y="172242"/>
                </a:lnTo>
                <a:lnTo>
                  <a:pt x="2172135" y="155949"/>
                </a:lnTo>
                <a:lnTo>
                  <a:pt x="2129828" y="140467"/>
                </a:lnTo>
                <a:lnTo>
                  <a:pt x="2086485" y="125818"/>
                </a:lnTo>
                <a:lnTo>
                  <a:pt x="2042142" y="112026"/>
                </a:lnTo>
                <a:lnTo>
                  <a:pt x="1996833" y="99113"/>
                </a:lnTo>
                <a:lnTo>
                  <a:pt x="1950594" y="87102"/>
                </a:lnTo>
                <a:lnTo>
                  <a:pt x="1903460" y="76015"/>
                </a:lnTo>
                <a:lnTo>
                  <a:pt x="1855467" y="65877"/>
                </a:lnTo>
                <a:lnTo>
                  <a:pt x="1806649" y="56708"/>
                </a:lnTo>
                <a:lnTo>
                  <a:pt x="1757041" y="48533"/>
                </a:lnTo>
                <a:lnTo>
                  <a:pt x="1706680" y="41374"/>
                </a:lnTo>
                <a:lnTo>
                  <a:pt x="1655600" y="35254"/>
                </a:lnTo>
                <a:lnTo>
                  <a:pt x="1603836" y="30195"/>
                </a:lnTo>
                <a:lnTo>
                  <a:pt x="1551424" y="26221"/>
                </a:lnTo>
                <a:lnTo>
                  <a:pt x="1498399" y="23354"/>
                </a:lnTo>
                <a:lnTo>
                  <a:pt x="1444796" y="21617"/>
                </a:lnTo>
                <a:lnTo>
                  <a:pt x="1390650" y="21033"/>
                </a:lnTo>
                <a:close/>
              </a:path>
              <a:path w="2849245" h="1570990">
                <a:moveTo>
                  <a:pt x="2848768" y="0"/>
                </a:moveTo>
                <a:lnTo>
                  <a:pt x="2213371" y="172242"/>
                </a:lnTo>
                <a:lnTo>
                  <a:pt x="2658115" y="172242"/>
                </a:lnTo>
                <a:lnTo>
                  <a:pt x="2848768" y="0"/>
                </a:lnTo>
                <a:close/>
              </a:path>
            </a:pathLst>
          </a:cu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sz="1687"/>
          </a:p>
        </p:txBody>
      </p:sp>
      <p:sp>
        <p:nvSpPr>
          <p:cNvPr id="15" name="object 15"/>
          <p:cNvSpPr/>
          <p:nvPr/>
        </p:nvSpPr>
        <p:spPr>
          <a:xfrm>
            <a:off x="2440782" y="5219701"/>
            <a:ext cx="2250281" cy="312539"/>
          </a:xfrm>
          <a:prstGeom prst="rect">
            <a:avLst/>
          </a:prstGeom>
          <a:blipFill>
            <a:blip r:embed="rId10" cstate="print"/>
            <a:stretch>
              <a:fillRect/>
            </a:stretch>
          </a:blipFill>
        </p:spPr>
        <p:txBody>
          <a:bodyPr wrap="square" lIns="0" tIns="0" rIns="0" bIns="0" rtlCol="0"/>
          <a:lstStyle/>
          <a:p>
            <a:endParaRPr sz="1687">
              <a:ln w="0">
                <a:noFill/>
              </a:ln>
              <a:effectLst>
                <a:outerShdw blurRad="50800" dist="38100" dir="2700000" algn="tl" rotWithShape="0">
                  <a:prstClr val="black">
                    <a:alpha val="40000"/>
                  </a:prstClr>
                </a:outerShdw>
              </a:effectLst>
            </a:endParaRPr>
          </a:p>
        </p:txBody>
      </p:sp>
      <p:sp>
        <p:nvSpPr>
          <p:cNvPr id="17" name="object 17"/>
          <p:cNvSpPr/>
          <p:nvPr/>
        </p:nvSpPr>
        <p:spPr>
          <a:xfrm>
            <a:off x="6488907" y="1219200"/>
            <a:ext cx="2678907" cy="1356754"/>
          </a:xfrm>
          <a:prstGeom prst="rect">
            <a:avLst/>
          </a:prstGeom>
          <a:blipFill>
            <a:blip r:embed="rId11" cstate="print"/>
            <a:stretch>
              <a:fillRect/>
            </a:stretch>
          </a:blipFill>
        </p:spPr>
        <p:txBody>
          <a:bodyPr wrap="square" lIns="0" tIns="0" rIns="0" bIns="0" rtlCol="0"/>
          <a:lstStyle/>
          <a:p>
            <a:endParaRPr sz="1687"/>
          </a:p>
        </p:txBody>
      </p:sp>
      <p:sp>
        <p:nvSpPr>
          <p:cNvPr id="18" name="object 18"/>
          <p:cNvSpPr/>
          <p:nvPr/>
        </p:nvSpPr>
        <p:spPr>
          <a:xfrm>
            <a:off x="6524626" y="1228129"/>
            <a:ext cx="2607469" cy="1303176"/>
          </a:xfrm>
          <a:prstGeom prst="rect">
            <a:avLst/>
          </a:prstGeom>
          <a:blipFill>
            <a:blip r:embed="rId12" cstate="print"/>
            <a:stretch>
              <a:fillRect/>
            </a:stretch>
          </a:blipFill>
        </p:spPr>
        <p:txBody>
          <a:bodyPr wrap="square" lIns="0" tIns="0" rIns="0" bIns="0" rtlCol="0"/>
          <a:lstStyle/>
          <a:p>
            <a:endParaRPr sz="1687"/>
          </a:p>
        </p:txBody>
      </p:sp>
      <p:sp>
        <p:nvSpPr>
          <p:cNvPr id="19" name="object 19"/>
          <p:cNvSpPr/>
          <p:nvPr/>
        </p:nvSpPr>
        <p:spPr>
          <a:xfrm>
            <a:off x="6524626" y="1228131"/>
            <a:ext cx="2607469" cy="1303287"/>
          </a:xfrm>
          <a:custGeom>
            <a:avLst/>
            <a:gdLst/>
            <a:ahLst/>
            <a:cxnLst/>
            <a:rect l="l" t="t" r="r" b="b"/>
            <a:pathLst>
              <a:path w="2781300" h="1853564">
                <a:moveTo>
                  <a:pt x="1510640" y="2843"/>
                </a:moveTo>
                <a:lnTo>
                  <a:pt x="1270659" y="2843"/>
                </a:lnTo>
                <a:lnTo>
                  <a:pt x="1211700" y="6354"/>
                </a:lnTo>
                <a:lnTo>
                  <a:pt x="1153503" y="11219"/>
                </a:lnTo>
                <a:lnTo>
                  <a:pt x="1096118" y="17409"/>
                </a:lnTo>
                <a:lnTo>
                  <a:pt x="1039598" y="24894"/>
                </a:lnTo>
                <a:lnTo>
                  <a:pt x="983996" y="33647"/>
                </a:lnTo>
                <a:lnTo>
                  <a:pt x="929363" y="43637"/>
                </a:lnTo>
                <a:lnTo>
                  <a:pt x="875752" y="54836"/>
                </a:lnTo>
                <a:lnTo>
                  <a:pt x="823214" y="67214"/>
                </a:lnTo>
                <a:lnTo>
                  <a:pt x="771803" y="80743"/>
                </a:lnTo>
                <a:lnTo>
                  <a:pt x="721570" y="95393"/>
                </a:lnTo>
                <a:lnTo>
                  <a:pt x="672567" y="111136"/>
                </a:lnTo>
                <a:lnTo>
                  <a:pt x="624847" y="127942"/>
                </a:lnTo>
                <a:lnTo>
                  <a:pt x="578462" y="145782"/>
                </a:lnTo>
                <a:lnTo>
                  <a:pt x="533463" y="164627"/>
                </a:lnTo>
                <a:lnTo>
                  <a:pt x="489904" y="184449"/>
                </a:lnTo>
                <a:lnTo>
                  <a:pt x="447836" y="205217"/>
                </a:lnTo>
                <a:lnTo>
                  <a:pt x="407311" y="226904"/>
                </a:lnTo>
                <a:lnTo>
                  <a:pt x="368382" y="249479"/>
                </a:lnTo>
                <a:lnTo>
                  <a:pt x="331101" y="272914"/>
                </a:lnTo>
                <a:lnTo>
                  <a:pt x="295520" y="297180"/>
                </a:lnTo>
                <a:lnTo>
                  <a:pt x="261691" y="322248"/>
                </a:lnTo>
                <a:lnTo>
                  <a:pt x="229666" y="348088"/>
                </a:lnTo>
                <a:lnTo>
                  <a:pt x="199498" y="374672"/>
                </a:lnTo>
                <a:lnTo>
                  <a:pt x="171239" y="401970"/>
                </a:lnTo>
                <a:lnTo>
                  <a:pt x="144941" y="429954"/>
                </a:lnTo>
                <a:lnTo>
                  <a:pt x="98435" y="487861"/>
                </a:lnTo>
                <a:lnTo>
                  <a:pt x="60399" y="548162"/>
                </a:lnTo>
                <a:lnTo>
                  <a:pt x="31250" y="610622"/>
                </a:lnTo>
                <a:lnTo>
                  <a:pt x="11406" y="675011"/>
                </a:lnTo>
                <a:lnTo>
                  <a:pt x="1284" y="741095"/>
                </a:lnTo>
                <a:lnTo>
                  <a:pt x="0" y="774700"/>
                </a:lnTo>
                <a:lnTo>
                  <a:pt x="1960" y="816158"/>
                </a:lnTo>
                <a:lnTo>
                  <a:pt x="7775" y="857046"/>
                </a:lnTo>
                <a:lnTo>
                  <a:pt x="17346" y="897312"/>
                </a:lnTo>
                <a:lnTo>
                  <a:pt x="30574" y="936898"/>
                </a:lnTo>
                <a:lnTo>
                  <a:pt x="47360" y="975752"/>
                </a:lnTo>
                <a:lnTo>
                  <a:pt x="67605" y="1013818"/>
                </a:lnTo>
                <a:lnTo>
                  <a:pt x="91209" y="1051041"/>
                </a:lnTo>
                <a:lnTo>
                  <a:pt x="118074" y="1087367"/>
                </a:lnTo>
                <a:lnTo>
                  <a:pt x="148100" y="1122740"/>
                </a:lnTo>
                <a:lnTo>
                  <a:pt x="181189" y="1157107"/>
                </a:lnTo>
                <a:lnTo>
                  <a:pt x="217242" y="1190413"/>
                </a:lnTo>
                <a:lnTo>
                  <a:pt x="256160" y="1222602"/>
                </a:lnTo>
                <a:lnTo>
                  <a:pt x="297842" y="1253621"/>
                </a:lnTo>
                <a:lnTo>
                  <a:pt x="342192" y="1283414"/>
                </a:lnTo>
                <a:lnTo>
                  <a:pt x="389109" y="1311927"/>
                </a:lnTo>
                <a:lnTo>
                  <a:pt x="438494" y="1339104"/>
                </a:lnTo>
                <a:lnTo>
                  <a:pt x="490249" y="1364893"/>
                </a:lnTo>
                <a:lnTo>
                  <a:pt x="544274" y="1389236"/>
                </a:lnTo>
                <a:lnTo>
                  <a:pt x="600471" y="1412081"/>
                </a:lnTo>
                <a:lnTo>
                  <a:pt x="326231" y="1853406"/>
                </a:lnTo>
                <a:lnTo>
                  <a:pt x="884633" y="1495821"/>
                </a:lnTo>
                <a:lnTo>
                  <a:pt x="1899528" y="1495821"/>
                </a:lnTo>
                <a:lnTo>
                  <a:pt x="1905547" y="1494563"/>
                </a:lnTo>
                <a:lnTo>
                  <a:pt x="1958085" y="1482185"/>
                </a:lnTo>
                <a:lnTo>
                  <a:pt x="2009496" y="1468656"/>
                </a:lnTo>
                <a:lnTo>
                  <a:pt x="2059729" y="1454006"/>
                </a:lnTo>
                <a:lnTo>
                  <a:pt x="2108732" y="1438263"/>
                </a:lnTo>
                <a:lnTo>
                  <a:pt x="2156452" y="1421457"/>
                </a:lnTo>
                <a:lnTo>
                  <a:pt x="2202837" y="1403617"/>
                </a:lnTo>
                <a:lnTo>
                  <a:pt x="2247836" y="1384772"/>
                </a:lnTo>
                <a:lnTo>
                  <a:pt x="2291512" y="1364893"/>
                </a:lnTo>
                <a:lnTo>
                  <a:pt x="2333463" y="1344182"/>
                </a:lnTo>
                <a:lnTo>
                  <a:pt x="2373988" y="1322495"/>
                </a:lnTo>
                <a:lnTo>
                  <a:pt x="2412917" y="1299920"/>
                </a:lnTo>
                <a:lnTo>
                  <a:pt x="2450198" y="1276485"/>
                </a:lnTo>
                <a:lnTo>
                  <a:pt x="2485779" y="1252219"/>
                </a:lnTo>
                <a:lnTo>
                  <a:pt x="2519608" y="1227151"/>
                </a:lnTo>
                <a:lnTo>
                  <a:pt x="2551633" y="1201311"/>
                </a:lnTo>
                <a:lnTo>
                  <a:pt x="2581801" y="1174727"/>
                </a:lnTo>
                <a:lnTo>
                  <a:pt x="2610060" y="1147429"/>
                </a:lnTo>
                <a:lnTo>
                  <a:pt x="2636358" y="1119445"/>
                </a:lnTo>
                <a:lnTo>
                  <a:pt x="2682864" y="1061538"/>
                </a:lnTo>
                <a:lnTo>
                  <a:pt x="2720900" y="1001237"/>
                </a:lnTo>
                <a:lnTo>
                  <a:pt x="2750049" y="938777"/>
                </a:lnTo>
                <a:lnTo>
                  <a:pt x="2769893" y="874388"/>
                </a:lnTo>
                <a:lnTo>
                  <a:pt x="2780015" y="808304"/>
                </a:lnTo>
                <a:lnTo>
                  <a:pt x="2781300" y="774700"/>
                </a:lnTo>
                <a:lnTo>
                  <a:pt x="2780015" y="741095"/>
                </a:lnTo>
                <a:lnTo>
                  <a:pt x="2769893" y="675011"/>
                </a:lnTo>
                <a:lnTo>
                  <a:pt x="2750049" y="610622"/>
                </a:lnTo>
                <a:lnTo>
                  <a:pt x="2720900" y="548162"/>
                </a:lnTo>
                <a:lnTo>
                  <a:pt x="2682864" y="487861"/>
                </a:lnTo>
                <a:lnTo>
                  <a:pt x="2636358" y="429954"/>
                </a:lnTo>
                <a:lnTo>
                  <a:pt x="2610060" y="401970"/>
                </a:lnTo>
                <a:lnTo>
                  <a:pt x="2581801" y="374672"/>
                </a:lnTo>
                <a:lnTo>
                  <a:pt x="2551633" y="348088"/>
                </a:lnTo>
                <a:lnTo>
                  <a:pt x="2519608" y="322248"/>
                </a:lnTo>
                <a:lnTo>
                  <a:pt x="2485779" y="297180"/>
                </a:lnTo>
                <a:lnTo>
                  <a:pt x="2450198" y="272914"/>
                </a:lnTo>
                <a:lnTo>
                  <a:pt x="2412917" y="249479"/>
                </a:lnTo>
                <a:lnTo>
                  <a:pt x="2373988" y="226904"/>
                </a:lnTo>
                <a:lnTo>
                  <a:pt x="2333463" y="205217"/>
                </a:lnTo>
                <a:lnTo>
                  <a:pt x="2291395" y="184449"/>
                </a:lnTo>
                <a:lnTo>
                  <a:pt x="2247836" y="164627"/>
                </a:lnTo>
                <a:lnTo>
                  <a:pt x="2202837" y="145782"/>
                </a:lnTo>
                <a:lnTo>
                  <a:pt x="2156452" y="127942"/>
                </a:lnTo>
                <a:lnTo>
                  <a:pt x="2108732" y="111136"/>
                </a:lnTo>
                <a:lnTo>
                  <a:pt x="2059729" y="95393"/>
                </a:lnTo>
                <a:lnTo>
                  <a:pt x="2009496" y="80743"/>
                </a:lnTo>
                <a:lnTo>
                  <a:pt x="1958085" y="67214"/>
                </a:lnTo>
                <a:lnTo>
                  <a:pt x="1905547" y="54836"/>
                </a:lnTo>
                <a:lnTo>
                  <a:pt x="1851936" y="43637"/>
                </a:lnTo>
                <a:lnTo>
                  <a:pt x="1797303" y="33647"/>
                </a:lnTo>
                <a:lnTo>
                  <a:pt x="1741701" y="24894"/>
                </a:lnTo>
                <a:lnTo>
                  <a:pt x="1685181" y="17409"/>
                </a:lnTo>
                <a:lnTo>
                  <a:pt x="1627796" y="11219"/>
                </a:lnTo>
                <a:lnTo>
                  <a:pt x="1569599" y="6354"/>
                </a:lnTo>
                <a:lnTo>
                  <a:pt x="1510640" y="2843"/>
                </a:lnTo>
                <a:close/>
              </a:path>
              <a:path w="2781300" h="1853564">
                <a:moveTo>
                  <a:pt x="1899528" y="1495821"/>
                </a:moveTo>
                <a:lnTo>
                  <a:pt x="884633" y="1495821"/>
                </a:lnTo>
                <a:lnTo>
                  <a:pt x="932121" y="1505636"/>
                </a:lnTo>
                <a:lnTo>
                  <a:pt x="980378" y="1514533"/>
                </a:lnTo>
                <a:lnTo>
                  <a:pt x="1029377" y="1522485"/>
                </a:lnTo>
                <a:lnTo>
                  <a:pt x="1079087" y="1529464"/>
                </a:lnTo>
                <a:lnTo>
                  <a:pt x="1129479" y="1535443"/>
                </a:lnTo>
                <a:lnTo>
                  <a:pt x="1180525" y="1540395"/>
                </a:lnTo>
                <a:lnTo>
                  <a:pt x="1232194" y="1544294"/>
                </a:lnTo>
                <a:lnTo>
                  <a:pt x="1284457" y="1547112"/>
                </a:lnTo>
                <a:lnTo>
                  <a:pt x="1337286" y="1548823"/>
                </a:lnTo>
                <a:lnTo>
                  <a:pt x="1390650" y="1549400"/>
                </a:lnTo>
                <a:lnTo>
                  <a:pt x="1450973" y="1548684"/>
                </a:lnTo>
                <a:lnTo>
                  <a:pt x="1510640" y="1546556"/>
                </a:lnTo>
                <a:lnTo>
                  <a:pt x="1569599" y="1543045"/>
                </a:lnTo>
                <a:lnTo>
                  <a:pt x="1627796" y="1538180"/>
                </a:lnTo>
                <a:lnTo>
                  <a:pt x="1685181" y="1531990"/>
                </a:lnTo>
                <a:lnTo>
                  <a:pt x="1741701" y="1524505"/>
                </a:lnTo>
                <a:lnTo>
                  <a:pt x="1797303" y="1515752"/>
                </a:lnTo>
                <a:lnTo>
                  <a:pt x="1851936" y="1505762"/>
                </a:lnTo>
                <a:lnTo>
                  <a:pt x="1899528" y="1495821"/>
                </a:lnTo>
                <a:close/>
              </a:path>
              <a:path w="2781300" h="1853564">
                <a:moveTo>
                  <a:pt x="1390650" y="0"/>
                </a:moveTo>
                <a:lnTo>
                  <a:pt x="1330326" y="715"/>
                </a:lnTo>
                <a:lnTo>
                  <a:pt x="1270659" y="2843"/>
                </a:lnTo>
                <a:lnTo>
                  <a:pt x="1510640" y="2843"/>
                </a:lnTo>
                <a:lnTo>
                  <a:pt x="1450973" y="715"/>
                </a:lnTo>
                <a:lnTo>
                  <a:pt x="1390650" y="0"/>
                </a:lnTo>
                <a:close/>
              </a:path>
            </a:pathLst>
          </a:cu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sz="1687">
              <a:solidFill>
                <a:schemeClr val="tx1"/>
              </a:solidFill>
            </a:endParaRPr>
          </a:p>
        </p:txBody>
      </p:sp>
      <p:sp>
        <p:nvSpPr>
          <p:cNvPr id="20" name="object 20"/>
          <p:cNvSpPr/>
          <p:nvPr/>
        </p:nvSpPr>
        <p:spPr>
          <a:xfrm>
            <a:off x="6869907" y="1629966"/>
            <a:ext cx="1893093" cy="312539"/>
          </a:xfrm>
          <a:prstGeom prst="rect">
            <a:avLst/>
          </a:prstGeom>
          <a:blipFill>
            <a:blip r:embed="rId13" cstate="print"/>
            <a:stretch>
              <a:fillRect/>
            </a:stretch>
          </a:blipFill>
        </p:spPr>
        <p:txBody>
          <a:bodyPr wrap="square" lIns="0" tIns="0" rIns="0" bIns="0" rtlCol="0"/>
          <a:lstStyle/>
          <a:p>
            <a:endParaRPr sz="1687">
              <a:ln w="0">
                <a:noFill/>
              </a:ln>
              <a:effectLst>
                <a:outerShdw blurRad="50800" dist="38100" dir="2700000" algn="tl" rotWithShape="0">
                  <a:prstClr val="black">
                    <a:alpha val="40000"/>
                  </a:prstClr>
                </a:outerShdw>
              </a:effectLst>
            </a:endParaRPr>
          </a:p>
        </p:txBody>
      </p:sp>
      <p:sp>
        <p:nvSpPr>
          <p:cNvPr id="21" name="object 21"/>
          <p:cNvSpPr/>
          <p:nvPr/>
        </p:nvSpPr>
        <p:spPr>
          <a:xfrm>
            <a:off x="8298657" y="2630090"/>
            <a:ext cx="2917031" cy="1143000"/>
          </a:xfrm>
          <a:prstGeom prst="rect">
            <a:avLst/>
          </a:prstGeom>
          <a:blipFill>
            <a:blip r:embed="rId14" cstate="print"/>
            <a:stretch>
              <a:fillRect/>
            </a:stretch>
          </a:blipFill>
        </p:spPr>
        <p:txBody>
          <a:bodyPr wrap="square" lIns="0" tIns="0" rIns="0" bIns="0" rtlCol="0"/>
          <a:lstStyle/>
          <a:p>
            <a:endParaRPr sz="1687"/>
          </a:p>
        </p:txBody>
      </p:sp>
      <p:sp>
        <p:nvSpPr>
          <p:cNvPr id="22" name="object 22"/>
          <p:cNvSpPr/>
          <p:nvPr/>
        </p:nvSpPr>
        <p:spPr>
          <a:xfrm>
            <a:off x="8334376" y="2639020"/>
            <a:ext cx="2845593" cy="1089422"/>
          </a:xfrm>
          <a:prstGeom prst="rect">
            <a:avLst/>
          </a:prstGeom>
          <a:blipFill>
            <a:blip r:embed="rId15" cstate="print"/>
            <a:stretch>
              <a:fillRect/>
            </a:stretch>
          </a:blipFill>
        </p:spPr>
        <p:txBody>
          <a:bodyPr wrap="square" lIns="0" tIns="0" rIns="0" bIns="0" rtlCol="0"/>
          <a:lstStyle/>
          <a:p>
            <a:endParaRPr sz="1687"/>
          </a:p>
        </p:txBody>
      </p:sp>
      <p:sp>
        <p:nvSpPr>
          <p:cNvPr id="23" name="object 23"/>
          <p:cNvSpPr/>
          <p:nvPr/>
        </p:nvSpPr>
        <p:spPr>
          <a:xfrm>
            <a:off x="8334376" y="2639020"/>
            <a:ext cx="2845593" cy="1089422"/>
          </a:xfrm>
          <a:custGeom>
            <a:avLst/>
            <a:gdLst/>
            <a:ahLst/>
            <a:cxnLst/>
            <a:rect l="l" t="t" r="r" b="b"/>
            <a:pathLst>
              <a:path w="3035300" h="1549400">
                <a:moveTo>
                  <a:pt x="2732329" y="1257300"/>
                </a:moveTo>
                <a:lnTo>
                  <a:pt x="565943" y="1257300"/>
                </a:lnTo>
                <a:lnTo>
                  <a:pt x="599952" y="1279734"/>
                </a:lnTo>
                <a:lnTo>
                  <a:pt x="635430" y="1301493"/>
                </a:lnTo>
                <a:lnTo>
                  <a:pt x="672335" y="1322546"/>
                </a:lnTo>
                <a:lnTo>
                  <a:pt x="710625" y="1342864"/>
                </a:lnTo>
                <a:lnTo>
                  <a:pt x="750257" y="1362417"/>
                </a:lnTo>
                <a:lnTo>
                  <a:pt x="791189" y="1381175"/>
                </a:lnTo>
                <a:lnTo>
                  <a:pt x="833377" y="1399107"/>
                </a:lnTo>
                <a:lnTo>
                  <a:pt x="876780" y="1416185"/>
                </a:lnTo>
                <a:lnTo>
                  <a:pt x="921355" y="1432377"/>
                </a:lnTo>
                <a:lnTo>
                  <a:pt x="967059" y="1447655"/>
                </a:lnTo>
                <a:lnTo>
                  <a:pt x="1013850" y="1461988"/>
                </a:lnTo>
                <a:lnTo>
                  <a:pt x="1061686" y="1475346"/>
                </a:lnTo>
                <a:lnTo>
                  <a:pt x="1110524" y="1487700"/>
                </a:lnTo>
                <a:lnTo>
                  <a:pt x="1160321" y="1499019"/>
                </a:lnTo>
                <a:lnTo>
                  <a:pt x="1211034" y="1509273"/>
                </a:lnTo>
                <a:lnTo>
                  <a:pt x="1262623" y="1518434"/>
                </a:lnTo>
                <a:lnTo>
                  <a:pt x="1315042" y="1526469"/>
                </a:lnTo>
                <a:lnTo>
                  <a:pt x="1368252" y="1533351"/>
                </a:lnTo>
                <a:lnTo>
                  <a:pt x="1422208" y="1539049"/>
                </a:lnTo>
                <a:lnTo>
                  <a:pt x="1476868" y="1543532"/>
                </a:lnTo>
                <a:lnTo>
                  <a:pt x="1532190" y="1546772"/>
                </a:lnTo>
                <a:lnTo>
                  <a:pt x="1588131" y="1548738"/>
                </a:lnTo>
                <a:lnTo>
                  <a:pt x="1644650" y="1549400"/>
                </a:lnTo>
                <a:lnTo>
                  <a:pt x="1704973" y="1548684"/>
                </a:lnTo>
                <a:lnTo>
                  <a:pt x="1764640" y="1546556"/>
                </a:lnTo>
                <a:lnTo>
                  <a:pt x="1823599" y="1543045"/>
                </a:lnTo>
                <a:lnTo>
                  <a:pt x="1881796" y="1538180"/>
                </a:lnTo>
                <a:lnTo>
                  <a:pt x="1939181" y="1531990"/>
                </a:lnTo>
                <a:lnTo>
                  <a:pt x="1995701" y="1524505"/>
                </a:lnTo>
                <a:lnTo>
                  <a:pt x="2051303" y="1515752"/>
                </a:lnTo>
                <a:lnTo>
                  <a:pt x="2105936" y="1505762"/>
                </a:lnTo>
                <a:lnTo>
                  <a:pt x="2159547" y="1494563"/>
                </a:lnTo>
                <a:lnTo>
                  <a:pt x="2212085" y="1482185"/>
                </a:lnTo>
                <a:lnTo>
                  <a:pt x="2263496" y="1468656"/>
                </a:lnTo>
                <a:lnTo>
                  <a:pt x="2313729" y="1454006"/>
                </a:lnTo>
                <a:lnTo>
                  <a:pt x="2362732" y="1438263"/>
                </a:lnTo>
                <a:lnTo>
                  <a:pt x="2410452" y="1421457"/>
                </a:lnTo>
                <a:lnTo>
                  <a:pt x="2456837" y="1403617"/>
                </a:lnTo>
                <a:lnTo>
                  <a:pt x="2501836" y="1384772"/>
                </a:lnTo>
                <a:lnTo>
                  <a:pt x="2545395" y="1364950"/>
                </a:lnTo>
                <a:lnTo>
                  <a:pt x="2587463" y="1344182"/>
                </a:lnTo>
                <a:lnTo>
                  <a:pt x="2627988" y="1322495"/>
                </a:lnTo>
                <a:lnTo>
                  <a:pt x="2666917" y="1299920"/>
                </a:lnTo>
                <a:lnTo>
                  <a:pt x="2704198" y="1276485"/>
                </a:lnTo>
                <a:lnTo>
                  <a:pt x="2732329" y="1257300"/>
                </a:lnTo>
                <a:close/>
              </a:path>
              <a:path w="3035300" h="1549400">
                <a:moveTo>
                  <a:pt x="1644650" y="0"/>
                </a:moveTo>
                <a:lnTo>
                  <a:pt x="1584326" y="715"/>
                </a:lnTo>
                <a:lnTo>
                  <a:pt x="1524659" y="2843"/>
                </a:lnTo>
                <a:lnTo>
                  <a:pt x="1465700" y="6354"/>
                </a:lnTo>
                <a:lnTo>
                  <a:pt x="1407503" y="11219"/>
                </a:lnTo>
                <a:lnTo>
                  <a:pt x="1350118" y="17409"/>
                </a:lnTo>
                <a:lnTo>
                  <a:pt x="1293598" y="24894"/>
                </a:lnTo>
                <a:lnTo>
                  <a:pt x="1237996" y="33647"/>
                </a:lnTo>
                <a:lnTo>
                  <a:pt x="1183363" y="43637"/>
                </a:lnTo>
                <a:lnTo>
                  <a:pt x="1129752" y="54836"/>
                </a:lnTo>
                <a:lnTo>
                  <a:pt x="1077214" y="67214"/>
                </a:lnTo>
                <a:lnTo>
                  <a:pt x="1025803" y="80743"/>
                </a:lnTo>
                <a:lnTo>
                  <a:pt x="975570" y="95393"/>
                </a:lnTo>
                <a:lnTo>
                  <a:pt x="926567" y="111136"/>
                </a:lnTo>
                <a:lnTo>
                  <a:pt x="878847" y="127942"/>
                </a:lnTo>
                <a:lnTo>
                  <a:pt x="832462" y="145782"/>
                </a:lnTo>
                <a:lnTo>
                  <a:pt x="787463" y="164627"/>
                </a:lnTo>
                <a:lnTo>
                  <a:pt x="743904" y="184449"/>
                </a:lnTo>
                <a:lnTo>
                  <a:pt x="701836" y="205217"/>
                </a:lnTo>
                <a:lnTo>
                  <a:pt x="661311" y="226904"/>
                </a:lnTo>
                <a:lnTo>
                  <a:pt x="622382" y="249479"/>
                </a:lnTo>
                <a:lnTo>
                  <a:pt x="585101" y="272914"/>
                </a:lnTo>
                <a:lnTo>
                  <a:pt x="549520" y="297180"/>
                </a:lnTo>
                <a:lnTo>
                  <a:pt x="515691" y="322248"/>
                </a:lnTo>
                <a:lnTo>
                  <a:pt x="483666" y="348088"/>
                </a:lnTo>
                <a:lnTo>
                  <a:pt x="453498" y="374672"/>
                </a:lnTo>
                <a:lnTo>
                  <a:pt x="425239" y="401970"/>
                </a:lnTo>
                <a:lnTo>
                  <a:pt x="398941" y="429954"/>
                </a:lnTo>
                <a:lnTo>
                  <a:pt x="352435" y="487861"/>
                </a:lnTo>
                <a:lnTo>
                  <a:pt x="314399" y="548162"/>
                </a:lnTo>
                <a:lnTo>
                  <a:pt x="285250" y="610622"/>
                </a:lnTo>
                <a:lnTo>
                  <a:pt x="265406" y="675011"/>
                </a:lnTo>
                <a:lnTo>
                  <a:pt x="255284" y="741095"/>
                </a:lnTo>
                <a:lnTo>
                  <a:pt x="254000" y="774700"/>
                </a:lnTo>
                <a:lnTo>
                  <a:pt x="256703" y="822442"/>
                </a:lnTo>
                <a:lnTo>
                  <a:pt x="264662" y="869375"/>
                </a:lnTo>
                <a:lnTo>
                  <a:pt x="277648" y="915435"/>
                </a:lnTo>
                <a:lnTo>
                  <a:pt x="295433" y="960559"/>
                </a:lnTo>
                <a:lnTo>
                  <a:pt x="317788" y="1004685"/>
                </a:lnTo>
                <a:lnTo>
                  <a:pt x="344487" y="1047750"/>
                </a:lnTo>
                <a:lnTo>
                  <a:pt x="0" y="1270000"/>
                </a:lnTo>
                <a:lnTo>
                  <a:pt x="565943" y="1257300"/>
                </a:lnTo>
                <a:lnTo>
                  <a:pt x="2732329" y="1257300"/>
                </a:lnTo>
                <a:lnTo>
                  <a:pt x="2739779" y="1252219"/>
                </a:lnTo>
                <a:lnTo>
                  <a:pt x="2773608" y="1227151"/>
                </a:lnTo>
                <a:lnTo>
                  <a:pt x="2805633" y="1201311"/>
                </a:lnTo>
                <a:lnTo>
                  <a:pt x="2835801" y="1174727"/>
                </a:lnTo>
                <a:lnTo>
                  <a:pt x="2864060" y="1147429"/>
                </a:lnTo>
                <a:lnTo>
                  <a:pt x="2890358" y="1119445"/>
                </a:lnTo>
                <a:lnTo>
                  <a:pt x="2936864" y="1061538"/>
                </a:lnTo>
                <a:lnTo>
                  <a:pt x="2974900" y="1001237"/>
                </a:lnTo>
                <a:lnTo>
                  <a:pt x="3004049" y="938777"/>
                </a:lnTo>
                <a:lnTo>
                  <a:pt x="3023893" y="874388"/>
                </a:lnTo>
                <a:lnTo>
                  <a:pt x="3034015" y="808304"/>
                </a:lnTo>
                <a:lnTo>
                  <a:pt x="3035300" y="774700"/>
                </a:lnTo>
                <a:lnTo>
                  <a:pt x="3034015" y="741095"/>
                </a:lnTo>
                <a:lnTo>
                  <a:pt x="3023893" y="675011"/>
                </a:lnTo>
                <a:lnTo>
                  <a:pt x="3004049" y="610622"/>
                </a:lnTo>
                <a:lnTo>
                  <a:pt x="2974900" y="548162"/>
                </a:lnTo>
                <a:lnTo>
                  <a:pt x="2936864" y="487861"/>
                </a:lnTo>
                <a:lnTo>
                  <a:pt x="2890358" y="429954"/>
                </a:lnTo>
                <a:lnTo>
                  <a:pt x="2864060" y="401970"/>
                </a:lnTo>
                <a:lnTo>
                  <a:pt x="2835801" y="374672"/>
                </a:lnTo>
                <a:lnTo>
                  <a:pt x="2805633" y="348088"/>
                </a:lnTo>
                <a:lnTo>
                  <a:pt x="2773608" y="322248"/>
                </a:lnTo>
                <a:lnTo>
                  <a:pt x="2739779" y="297180"/>
                </a:lnTo>
                <a:lnTo>
                  <a:pt x="2704198" y="272914"/>
                </a:lnTo>
                <a:lnTo>
                  <a:pt x="2666917" y="249479"/>
                </a:lnTo>
                <a:lnTo>
                  <a:pt x="2627988" y="226904"/>
                </a:lnTo>
                <a:lnTo>
                  <a:pt x="2587463" y="205217"/>
                </a:lnTo>
                <a:lnTo>
                  <a:pt x="2545395" y="184449"/>
                </a:lnTo>
                <a:lnTo>
                  <a:pt x="2501836" y="164627"/>
                </a:lnTo>
                <a:lnTo>
                  <a:pt x="2456837" y="145782"/>
                </a:lnTo>
                <a:lnTo>
                  <a:pt x="2410452" y="127942"/>
                </a:lnTo>
                <a:lnTo>
                  <a:pt x="2362732" y="111136"/>
                </a:lnTo>
                <a:lnTo>
                  <a:pt x="2313729" y="95393"/>
                </a:lnTo>
                <a:lnTo>
                  <a:pt x="2263496" y="80743"/>
                </a:lnTo>
                <a:lnTo>
                  <a:pt x="2212085" y="67214"/>
                </a:lnTo>
                <a:lnTo>
                  <a:pt x="2159547" y="54836"/>
                </a:lnTo>
                <a:lnTo>
                  <a:pt x="2105936" y="43637"/>
                </a:lnTo>
                <a:lnTo>
                  <a:pt x="2051303" y="33647"/>
                </a:lnTo>
                <a:lnTo>
                  <a:pt x="1995701" y="24894"/>
                </a:lnTo>
                <a:lnTo>
                  <a:pt x="1939181" y="17409"/>
                </a:lnTo>
                <a:lnTo>
                  <a:pt x="1881796" y="11219"/>
                </a:lnTo>
                <a:lnTo>
                  <a:pt x="1823599" y="6354"/>
                </a:lnTo>
                <a:lnTo>
                  <a:pt x="1764640" y="2843"/>
                </a:lnTo>
                <a:lnTo>
                  <a:pt x="1704973" y="715"/>
                </a:lnTo>
                <a:lnTo>
                  <a:pt x="1644650" y="0"/>
                </a:lnTo>
                <a:close/>
              </a:path>
            </a:pathLst>
          </a:cu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sz="1687"/>
          </a:p>
        </p:txBody>
      </p:sp>
      <p:sp>
        <p:nvSpPr>
          <p:cNvPr id="24" name="object 24"/>
          <p:cNvSpPr/>
          <p:nvPr/>
        </p:nvSpPr>
        <p:spPr>
          <a:xfrm>
            <a:off x="8834438" y="3040856"/>
            <a:ext cx="2083593" cy="392906"/>
          </a:xfrm>
          <a:prstGeom prst="rect">
            <a:avLst/>
          </a:prstGeom>
          <a:blipFill>
            <a:blip r:embed="rId16" cstate="print"/>
            <a:stretch>
              <a:fillRect/>
            </a:stretch>
          </a:blipFill>
        </p:spPr>
        <p:txBody>
          <a:bodyPr wrap="square" lIns="0" tIns="0" rIns="0" bIns="0" rtlCol="0"/>
          <a:lstStyle/>
          <a:p>
            <a:endParaRPr sz="1687">
              <a:ln w="0">
                <a:noFill/>
              </a:ln>
              <a:effectLst>
                <a:outerShdw blurRad="50800" dist="38100" dir="2700000" algn="tl" rotWithShape="0">
                  <a:prstClr val="black">
                    <a:alpha val="40000"/>
                  </a:prstClr>
                </a:outerShdw>
              </a:effectLst>
            </a:endParaRPr>
          </a:p>
        </p:txBody>
      </p:sp>
      <p:sp>
        <p:nvSpPr>
          <p:cNvPr id="25" name="object 25"/>
          <p:cNvSpPr/>
          <p:nvPr/>
        </p:nvSpPr>
        <p:spPr>
          <a:xfrm>
            <a:off x="8252891" y="3915965"/>
            <a:ext cx="3462859" cy="1143000"/>
          </a:xfrm>
          <a:prstGeom prst="rect">
            <a:avLst/>
          </a:prstGeom>
          <a:blipFill>
            <a:blip r:embed="rId17" cstate="print"/>
            <a:stretch>
              <a:fillRect/>
            </a:stretch>
          </a:blipFill>
        </p:spPr>
        <p:txBody>
          <a:bodyPr wrap="square" lIns="0" tIns="0" rIns="0" bIns="0" rtlCol="0"/>
          <a:lstStyle/>
          <a:p>
            <a:endParaRPr sz="1687"/>
          </a:p>
        </p:txBody>
      </p:sp>
      <p:sp>
        <p:nvSpPr>
          <p:cNvPr id="26" name="object 26"/>
          <p:cNvSpPr/>
          <p:nvPr/>
        </p:nvSpPr>
        <p:spPr>
          <a:xfrm>
            <a:off x="8288610" y="3924895"/>
            <a:ext cx="3391421" cy="1089422"/>
          </a:xfrm>
          <a:prstGeom prst="rect">
            <a:avLst/>
          </a:prstGeom>
          <a:blipFill>
            <a:blip r:embed="rId18" cstate="print"/>
            <a:stretch>
              <a:fillRect/>
            </a:stretch>
          </a:blipFill>
        </p:spPr>
        <p:txBody>
          <a:bodyPr wrap="square" lIns="0" tIns="0" rIns="0" bIns="0" rtlCol="0"/>
          <a:lstStyle/>
          <a:p>
            <a:endParaRPr sz="1687"/>
          </a:p>
        </p:txBody>
      </p:sp>
      <p:sp>
        <p:nvSpPr>
          <p:cNvPr id="27" name="object 27"/>
          <p:cNvSpPr/>
          <p:nvPr/>
        </p:nvSpPr>
        <p:spPr>
          <a:xfrm>
            <a:off x="8288610" y="3924895"/>
            <a:ext cx="3391495" cy="1089422"/>
          </a:xfrm>
          <a:custGeom>
            <a:avLst/>
            <a:gdLst/>
            <a:ahLst/>
            <a:cxnLst/>
            <a:rect l="l" t="t" r="r" b="b"/>
            <a:pathLst>
              <a:path w="3617595" h="1549400">
                <a:moveTo>
                  <a:pt x="2226866" y="0"/>
                </a:moveTo>
                <a:lnTo>
                  <a:pt x="2165512" y="742"/>
                </a:lnTo>
                <a:lnTo>
                  <a:pt x="2104847" y="2947"/>
                </a:lnTo>
                <a:lnTo>
                  <a:pt x="2044926" y="6586"/>
                </a:lnTo>
                <a:lnTo>
                  <a:pt x="1985801" y="11626"/>
                </a:lnTo>
                <a:lnTo>
                  <a:pt x="1927529" y="18038"/>
                </a:lnTo>
                <a:lnTo>
                  <a:pt x="1870162" y="25790"/>
                </a:lnTo>
                <a:lnTo>
                  <a:pt x="1813756" y="34852"/>
                </a:lnTo>
                <a:lnTo>
                  <a:pt x="1758364" y="45193"/>
                </a:lnTo>
                <a:lnTo>
                  <a:pt x="1704042" y="56781"/>
                </a:lnTo>
                <a:lnTo>
                  <a:pt x="1650843" y="69587"/>
                </a:lnTo>
                <a:lnTo>
                  <a:pt x="1598821" y="83580"/>
                </a:lnTo>
                <a:lnTo>
                  <a:pt x="1548032" y="98728"/>
                </a:lnTo>
                <a:lnTo>
                  <a:pt x="1498529" y="115000"/>
                </a:lnTo>
                <a:lnTo>
                  <a:pt x="1450367" y="132367"/>
                </a:lnTo>
                <a:lnTo>
                  <a:pt x="1403600" y="150797"/>
                </a:lnTo>
                <a:lnTo>
                  <a:pt x="1358282" y="170260"/>
                </a:lnTo>
                <a:lnTo>
                  <a:pt x="1314468" y="190724"/>
                </a:lnTo>
                <a:lnTo>
                  <a:pt x="1272212" y="212159"/>
                </a:lnTo>
                <a:lnTo>
                  <a:pt x="1231569" y="234534"/>
                </a:lnTo>
                <a:lnTo>
                  <a:pt x="1192592" y="257819"/>
                </a:lnTo>
                <a:lnTo>
                  <a:pt x="1155337" y="281982"/>
                </a:lnTo>
                <a:lnTo>
                  <a:pt x="1119857" y="306992"/>
                </a:lnTo>
                <a:lnTo>
                  <a:pt x="1086207" y="332819"/>
                </a:lnTo>
                <a:lnTo>
                  <a:pt x="1054440" y="359433"/>
                </a:lnTo>
                <a:lnTo>
                  <a:pt x="1024613" y="386802"/>
                </a:lnTo>
                <a:lnTo>
                  <a:pt x="996778" y="414895"/>
                </a:lnTo>
                <a:lnTo>
                  <a:pt x="970990" y="443682"/>
                </a:lnTo>
                <a:lnTo>
                  <a:pt x="925773" y="503213"/>
                </a:lnTo>
                <a:lnTo>
                  <a:pt x="889397" y="565150"/>
                </a:lnTo>
                <a:lnTo>
                  <a:pt x="0" y="646906"/>
                </a:lnTo>
                <a:lnTo>
                  <a:pt x="840582" y="822721"/>
                </a:lnTo>
                <a:lnTo>
                  <a:pt x="845586" y="856305"/>
                </a:lnTo>
                <a:lnTo>
                  <a:pt x="853118" y="889470"/>
                </a:lnTo>
                <a:lnTo>
                  <a:pt x="875554" y="954417"/>
                </a:lnTo>
                <a:lnTo>
                  <a:pt x="907455" y="1017318"/>
                </a:lnTo>
                <a:lnTo>
                  <a:pt x="948387" y="1077928"/>
                </a:lnTo>
                <a:lnTo>
                  <a:pt x="997918" y="1136005"/>
                </a:lnTo>
                <a:lnTo>
                  <a:pt x="1025772" y="1164016"/>
                </a:lnTo>
                <a:lnTo>
                  <a:pt x="1055613" y="1191303"/>
                </a:lnTo>
                <a:lnTo>
                  <a:pt x="1087387" y="1217834"/>
                </a:lnTo>
                <a:lnTo>
                  <a:pt x="1121039" y="1243580"/>
                </a:lnTo>
                <a:lnTo>
                  <a:pt x="1156515" y="1268508"/>
                </a:lnTo>
                <a:lnTo>
                  <a:pt x="1193761" y="1292590"/>
                </a:lnTo>
                <a:lnTo>
                  <a:pt x="1232723" y="1315794"/>
                </a:lnTo>
                <a:lnTo>
                  <a:pt x="1273346" y="1338091"/>
                </a:lnTo>
                <a:lnTo>
                  <a:pt x="1315577" y="1359448"/>
                </a:lnTo>
                <a:lnTo>
                  <a:pt x="1359360" y="1379837"/>
                </a:lnTo>
                <a:lnTo>
                  <a:pt x="1404643" y="1399227"/>
                </a:lnTo>
                <a:lnTo>
                  <a:pt x="1451370" y="1417586"/>
                </a:lnTo>
                <a:lnTo>
                  <a:pt x="1499487" y="1434885"/>
                </a:lnTo>
                <a:lnTo>
                  <a:pt x="1548941" y="1451093"/>
                </a:lnTo>
                <a:lnTo>
                  <a:pt x="1599676" y="1466180"/>
                </a:lnTo>
                <a:lnTo>
                  <a:pt x="1651639" y="1480115"/>
                </a:lnTo>
                <a:lnTo>
                  <a:pt x="1704776" y="1492867"/>
                </a:lnTo>
                <a:lnTo>
                  <a:pt x="1759032" y="1504407"/>
                </a:lnTo>
                <a:lnTo>
                  <a:pt x="1814353" y="1514703"/>
                </a:lnTo>
                <a:lnTo>
                  <a:pt x="1870685" y="1523725"/>
                </a:lnTo>
                <a:lnTo>
                  <a:pt x="1927973" y="1531443"/>
                </a:lnTo>
                <a:lnTo>
                  <a:pt x="1986164" y="1537826"/>
                </a:lnTo>
                <a:lnTo>
                  <a:pt x="2045203" y="1542844"/>
                </a:lnTo>
                <a:lnTo>
                  <a:pt x="2105035" y="1546465"/>
                </a:lnTo>
                <a:lnTo>
                  <a:pt x="2165608" y="1548661"/>
                </a:lnTo>
                <a:lnTo>
                  <a:pt x="2226866" y="1549400"/>
                </a:lnTo>
                <a:lnTo>
                  <a:pt x="2287189" y="1548684"/>
                </a:lnTo>
                <a:lnTo>
                  <a:pt x="2346856" y="1546556"/>
                </a:lnTo>
                <a:lnTo>
                  <a:pt x="2405815" y="1543045"/>
                </a:lnTo>
                <a:lnTo>
                  <a:pt x="2464013" y="1538180"/>
                </a:lnTo>
                <a:lnTo>
                  <a:pt x="2521397" y="1531990"/>
                </a:lnTo>
                <a:lnTo>
                  <a:pt x="2577917" y="1524505"/>
                </a:lnTo>
                <a:lnTo>
                  <a:pt x="2633519" y="1515752"/>
                </a:lnTo>
                <a:lnTo>
                  <a:pt x="2688152" y="1505762"/>
                </a:lnTo>
                <a:lnTo>
                  <a:pt x="2741763" y="1494563"/>
                </a:lnTo>
                <a:lnTo>
                  <a:pt x="2794301" y="1482185"/>
                </a:lnTo>
                <a:lnTo>
                  <a:pt x="2845712" y="1468656"/>
                </a:lnTo>
                <a:lnTo>
                  <a:pt x="2895945" y="1454006"/>
                </a:lnTo>
                <a:lnTo>
                  <a:pt x="2944948" y="1438263"/>
                </a:lnTo>
                <a:lnTo>
                  <a:pt x="2992668" y="1421457"/>
                </a:lnTo>
                <a:lnTo>
                  <a:pt x="3039053" y="1403617"/>
                </a:lnTo>
                <a:lnTo>
                  <a:pt x="3084052" y="1384772"/>
                </a:lnTo>
                <a:lnTo>
                  <a:pt x="3127611" y="1364950"/>
                </a:lnTo>
                <a:lnTo>
                  <a:pt x="3169679" y="1344182"/>
                </a:lnTo>
                <a:lnTo>
                  <a:pt x="3210204" y="1322495"/>
                </a:lnTo>
                <a:lnTo>
                  <a:pt x="3249133" y="1299920"/>
                </a:lnTo>
                <a:lnTo>
                  <a:pt x="3286414" y="1276485"/>
                </a:lnTo>
                <a:lnTo>
                  <a:pt x="3321995" y="1252219"/>
                </a:lnTo>
                <a:lnTo>
                  <a:pt x="3355824" y="1227151"/>
                </a:lnTo>
                <a:lnTo>
                  <a:pt x="3387849" y="1201311"/>
                </a:lnTo>
                <a:lnTo>
                  <a:pt x="3418017" y="1174727"/>
                </a:lnTo>
                <a:lnTo>
                  <a:pt x="3446276" y="1147429"/>
                </a:lnTo>
                <a:lnTo>
                  <a:pt x="3472575" y="1119445"/>
                </a:lnTo>
                <a:lnTo>
                  <a:pt x="3519080" y="1061538"/>
                </a:lnTo>
                <a:lnTo>
                  <a:pt x="3557116" y="1001237"/>
                </a:lnTo>
                <a:lnTo>
                  <a:pt x="3586265" y="938777"/>
                </a:lnTo>
                <a:lnTo>
                  <a:pt x="3606109" y="874388"/>
                </a:lnTo>
                <a:lnTo>
                  <a:pt x="3616231" y="808304"/>
                </a:lnTo>
                <a:lnTo>
                  <a:pt x="3617516" y="774700"/>
                </a:lnTo>
                <a:lnTo>
                  <a:pt x="3616231" y="741095"/>
                </a:lnTo>
                <a:lnTo>
                  <a:pt x="3606109" y="675011"/>
                </a:lnTo>
                <a:lnTo>
                  <a:pt x="3586265" y="610622"/>
                </a:lnTo>
                <a:lnTo>
                  <a:pt x="3557116" y="548162"/>
                </a:lnTo>
                <a:lnTo>
                  <a:pt x="3519080" y="487861"/>
                </a:lnTo>
                <a:lnTo>
                  <a:pt x="3472575" y="429954"/>
                </a:lnTo>
                <a:lnTo>
                  <a:pt x="3446276" y="401970"/>
                </a:lnTo>
                <a:lnTo>
                  <a:pt x="3418017" y="374672"/>
                </a:lnTo>
                <a:lnTo>
                  <a:pt x="3387849" y="348088"/>
                </a:lnTo>
                <a:lnTo>
                  <a:pt x="3355824" y="322248"/>
                </a:lnTo>
                <a:lnTo>
                  <a:pt x="3321995" y="297180"/>
                </a:lnTo>
                <a:lnTo>
                  <a:pt x="3286414" y="272914"/>
                </a:lnTo>
                <a:lnTo>
                  <a:pt x="3249133" y="249479"/>
                </a:lnTo>
                <a:lnTo>
                  <a:pt x="3210204" y="226904"/>
                </a:lnTo>
                <a:lnTo>
                  <a:pt x="3169679" y="205217"/>
                </a:lnTo>
                <a:lnTo>
                  <a:pt x="3127611" y="184449"/>
                </a:lnTo>
                <a:lnTo>
                  <a:pt x="3084052" y="164627"/>
                </a:lnTo>
                <a:lnTo>
                  <a:pt x="3039053" y="145782"/>
                </a:lnTo>
                <a:lnTo>
                  <a:pt x="2992668" y="127942"/>
                </a:lnTo>
                <a:lnTo>
                  <a:pt x="2944948" y="111136"/>
                </a:lnTo>
                <a:lnTo>
                  <a:pt x="2895945" y="95393"/>
                </a:lnTo>
                <a:lnTo>
                  <a:pt x="2845712" y="80743"/>
                </a:lnTo>
                <a:lnTo>
                  <a:pt x="2794301" y="67214"/>
                </a:lnTo>
                <a:lnTo>
                  <a:pt x="2741763" y="54836"/>
                </a:lnTo>
                <a:lnTo>
                  <a:pt x="2688152" y="43637"/>
                </a:lnTo>
                <a:lnTo>
                  <a:pt x="2633519" y="33647"/>
                </a:lnTo>
                <a:lnTo>
                  <a:pt x="2577917" y="24894"/>
                </a:lnTo>
                <a:lnTo>
                  <a:pt x="2521397" y="17409"/>
                </a:lnTo>
                <a:lnTo>
                  <a:pt x="2464013" y="11219"/>
                </a:lnTo>
                <a:lnTo>
                  <a:pt x="2405815" y="6354"/>
                </a:lnTo>
                <a:lnTo>
                  <a:pt x="2346856" y="2843"/>
                </a:lnTo>
                <a:lnTo>
                  <a:pt x="2287189" y="715"/>
                </a:lnTo>
                <a:lnTo>
                  <a:pt x="2226866" y="0"/>
                </a:lnTo>
                <a:close/>
              </a:path>
            </a:pathLst>
          </a:cu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sz="1687"/>
          </a:p>
        </p:txBody>
      </p:sp>
      <p:sp>
        <p:nvSpPr>
          <p:cNvPr id="28" name="object 28"/>
          <p:cNvSpPr/>
          <p:nvPr/>
        </p:nvSpPr>
        <p:spPr>
          <a:xfrm>
            <a:off x="9298782" y="4326732"/>
            <a:ext cx="2143125" cy="312539"/>
          </a:xfrm>
          <a:prstGeom prst="rect">
            <a:avLst/>
          </a:prstGeom>
          <a:blipFill>
            <a:blip r:embed="rId19" cstate="print"/>
            <a:stretch>
              <a:fillRect/>
            </a:stretch>
          </a:blipFill>
        </p:spPr>
        <p:txBody>
          <a:bodyPr wrap="square" lIns="0" tIns="0" rIns="0" bIns="0" rtlCol="0"/>
          <a:lstStyle/>
          <a:p>
            <a:endParaRPr sz="1687">
              <a:ln w="0">
                <a:noFill/>
              </a:ln>
              <a:effectLst>
                <a:outerShdw blurRad="50800" dist="38100" dir="2700000" algn="tl" rotWithShape="0">
                  <a:prstClr val="black">
                    <a:alpha val="40000"/>
                  </a:prstClr>
                </a:outerShdw>
              </a:effectLst>
            </a:endParaRPr>
          </a:p>
        </p:txBody>
      </p:sp>
      <p:sp>
        <p:nvSpPr>
          <p:cNvPr id="29" name="object 29"/>
          <p:cNvSpPr/>
          <p:nvPr/>
        </p:nvSpPr>
        <p:spPr>
          <a:xfrm>
            <a:off x="7666508" y="4947624"/>
            <a:ext cx="3037211" cy="1281131"/>
          </a:xfrm>
          <a:prstGeom prst="rect">
            <a:avLst/>
          </a:prstGeom>
          <a:blipFill>
            <a:blip r:embed="rId20" cstate="print"/>
            <a:stretch>
              <a:fillRect/>
            </a:stretch>
          </a:blipFill>
        </p:spPr>
        <p:txBody>
          <a:bodyPr wrap="square" lIns="0" tIns="0" rIns="0" bIns="0" rtlCol="0"/>
          <a:lstStyle/>
          <a:p>
            <a:endParaRPr sz="1687"/>
          </a:p>
        </p:txBody>
      </p:sp>
      <p:sp>
        <p:nvSpPr>
          <p:cNvPr id="30" name="object 30"/>
          <p:cNvSpPr/>
          <p:nvPr/>
        </p:nvSpPr>
        <p:spPr>
          <a:xfrm>
            <a:off x="7702227" y="4956554"/>
            <a:ext cx="2965773" cy="1227553"/>
          </a:xfrm>
          <a:prstGeom prst="rect">
            <a:avLst/>
          </a:prstGeom>
          <a:blipFill>
            <a:blip r:embed="rId21" cstate="print"/>
            <a:stretch>
              <a:fillRect/>
            </a:stretch>
          </a:blipFill>
        </p:spPr>
        <p:txBody>
          <a:bodyPr wrap="square" lIns="0" tIns="0" rIns="0" bIns="0" rtlCol="0"/>
          <a:lstStyle/>
          <a:p>
            <a:endParaRPr sz="1687"/>
          </a:p>
        </p:txBody>
      </p:sp>
      <p:sp>
        <p:nvSpPr>
          <p:cNvPr id="31" name="object 31"/>
          <p:cNvSpPr/>
          <p:nvPr/>
        </p:nvSpPr>
        <p:spPr>
          <a:xfrm>
            <a:off x="7702227" y="4956552"/>
            <a:ext cx="2965847" cy="1227832"/>
          </a:xfrm>
          <a:custGeom>
            <a:avLst/>
            <a:gdLst/>
            <a:ahLst/>
            <a:cxnLst/>
            <a:rect l="l" t="t" r="r" b="b"/>
            <a:pathLst>
              <a:path w="3163570" h="1746250">
                <a:moveTo>
                  <a:pt x="0" y="0"/>
                </a:moveTo>
                <a:lnTo>
                  <a:pt x="669132" y="501253"/>
                </a:lnTo>
                <a:lnTo>
                  <a:pt x="625829" y="534520"/>
                </a:lnTo>
                <a:lnTo>
                  <a:pt x="585633" y="569062"/>
                </a:lnTo>
                <a:lnTo>
                  <a:pt x="548671" y="604818"/>
                </a:lnTo>
                <a:lnTo>
                  <a:pt x="515068" y="641726"/>
                </a:lnTo>
                <a:lnTo>
                  <a:pt x="484948" y="679726"/>
                </a:lnTo>
                <a:lnTo>
                  <a:pt x="458438" y="718756"/>
                </a:lnTo>
                <a:lnTo>
                  <a:pt x="435663" y="758755"/>
                </a:lnTo>
                <a:lnTo>
                  <a:pt x="416747" y="799662"/>
                </a:lnTo>
                <a:lnTo>
                  <a:pt x="401817" y="841417"/>
                </a:lnTo>
                <a:lnTo>
                  <a:pt x="390997" y="883958"/>
                </a:lnTo>
                <a:lnTo>
                  <a:pt x="384413" y="927224"/>
                </a:lnTo>
                <a:lnTo>
                  <a:pt x="382191" y="971153"/>
                </a:lnTo>
                <a:lnTo>
                  <a:pt x="383476" y="1004758"/>
                </a:lnTo>
                <a:lnTo>
                  <a:pt x="393598" y="1070842"/>
                </a:lnTo>
                <a:lnTo>
                  <a:pt x="413442" y="1135230"/>
                </a:lnTo>
                <a:lnTo>
                  <a:pt x="442590" y="1197691"/>
                </a:lnTo>
                <a:lnTo>
                  <a:pt x="480626" y="1257991"/>
                </a:lnTo>
                <a:lnTo>
                  <a:pt x="527132" y="1315899"/>
                </a:lnTo>
                <a:lnTo>
                  <a:pt x="553430" y="1343882"/>
                </a:lnTo>
                <a:lnTo>
                  <a:pt x="581690" y="1371181"/>
                </a:lnTo>
                <a:lnTo>
                  <a:pt x="611858" y="1397764"/>
                </a:lnTo>
                <a:lnTo>
                  <a:pt x="643882" y="1423605"/>
                </a:lnTo>
                <a:lnTo>
                  <a:pt x="677711" y="1448672"/>
                </a:lnTo>
                <a:lnTo>
                  <a:pt x="713292" y="1472938"/>
                </a:lnTo>
                <a:lnTo>
                  <a:pt x="750574" y="1496374"/>
                </a:lnTo>
                <a:lnTo>
                  <a:pt x="789503" y="1518949"/>
                </a:lnTo>
                <a:lnTo>
                  <a:pt x="830027" y="1540635"/>
                </a:lnTo>
                <a:lnTo>
                  <a:pt x="872095" y="1561404"/>
                </a:lnTo>
                <a:lnTo>
                  <a:pt x="915655" y="1581225"/>
                </a:lnTo>
                <a:lnTo>
                  <a:pt x="960653" y="1600071"/>
                </a:lnTo>
                <a:lnTo>
                  <a:pt x="1007039" y="1617911"/>
                </a:lnTo>
                <a:lnTo>
                  <a:pt x="1054759" y="1634717"/>
                </a:lnTo>
                <a:lnTo>
                  <a:pt x="1103761" y="1650460"/>
                </a:lnTo>
                <a:lnTo>
                  <a:pt x="1153994" y="1665110"/>
                </a:lnTo>
                <a:lnTo>
                  <a:pt x="1205406" y="1678639"/>
                </a:lnTo>
                <a:lnTo>
                  <a:pt x="1257943" y="1691017"/>
                </a:lnTo>
                <a:lnTo>
                  <a:pt x="1311554" y="1702216"/>
                </a:lnTo>
                <a:lnTo>
                  <a:pt x="1366187" y="1712206"/>
                </a:lnTo>
                <a:lnTo>
                  <a:pt x="1421789" y="1720958"/>
                </a:lnTo>
                <a:lnTo>
                  <a:pt x="1478309" y="1728444"/>
                </a:lnTo>
                <a:lnTo>
                  <a:pt x="1535694" y="1734634"/>
                </a:lnTo>
                <a:lnTo>
                  <a:pt x="1593892" y="1739499"/>
                </a:lnTo>
                <a:lnTo>
                  <a:pt x="1652850" y="1743010"/>
                </a:lnTo>
                <a:lnTo>
                  <a:pt x="1712517" y="1745138"/>
                </a:lnTo>
                <a:lnTo>
                  <a:pt x="1772841" y="1745853"/>
                </a:lnTo>
                <a:lnTo>
                  <a:pt x="1833164" y="1745138"/>
                </a:lnTo>
                <a:lnTo>
                  <a:pt x="1892831" y="1743010"/>
                </a:lnTo>
                <a:lnTo>
                  <a:pt x="1951790" y="1739499"/>
                </a:lnTo>
                <a:lnTo>
                  <a:pt x="2009988" y="1734634"/>
                </a:lnTo>
                <a:lnTo>
                  <a:pt x="2067372" y="1728444"/>
                </a:lnTo>
                <a:lnTo>
                  <a:pt x="2123892" y="1720958"/>
                </a:lnTo>
                <a:lnTo>
                  <a:pt x="2179494" y="1712206"/>
                </a:lnTo>
                <a:lnTo>
                  <a:pt x="2234127" y="1702216"/>
                </a:lnTo>
                <a:lnTo>
                  <a:pt x="2287738" y="1691017"/>
                </a:lnTo>
                <a:lnTo>
                  <a:pt x="2340276" y="1678639"/>
                </a:lnTo>
                <a:lnTo>
                  <a:pt x="2391687" y="1665110"/>
                </a:lnTo>
                <a:lnTo>
                  <a:pt x="2441920" y="1650460"/>
                </a:lnTo>
                <a:lnTo>
                  <a:pt x="2490923" y="1634717"/>
                </a:lnTo>
                <a:lnTo>
                  <a:pt x="2538643" y="1617911"/>
                </a:lnTo>
                <a:lnTo>
                  <a:pt x="2585028" y="1600071"/>
                </a:lnTo>
                <a:lnTo>
                  <a:pt x="2630027" y="1581225"/>
                </a:lnTo>
                <a:lnTo>
                  <a:pt x="2673586" y="1561404"/>
                </a:lnTo>
                <a:lnTo>
                  <a:pt x="2715654" y="1540635"/>
                </a:lnTo>
                <a:lnTo>
                  <a:pt x="2756179" y="1518949"/>
                </a:lnTo>
                <a:lnTo>
                  <a:pt x="2795108" y="1496374"/>
                </a:lnTo>
                <a:lnTo>
                  <a:pt x="2832389" y="1472938"/>
                </a:lnTo>
                <a:lnTo>
                  <a:pt x="2867970" y="1448672"/>
                </a:lnTo>
                <a:lnTo>
                  <a:pt x="2901799" y="1423605"/>
                </a:lnTo>
                <a:lnTo>
                  <a:pt x="2933824" y="1397764"/>
                </a:lnTo>
                <a:lnTo>
                  <a:pt x="2963992" y="1371181"/>
                </a:lnTo>
                <a:lnTo>
                  <a:pt x="2992251" y="1343882"/>
                </a:lnTo>
                <a:lnTo>
                  <a:pt x="3018550" y="1315899"/>
                </a:lnTo>
                <a:lnTo>
                  <a:pt x="3065055" y="1257991"/>
                </a:lnTo>
                <a:lnTo>
                  <a:pt x="3103091" y="1197691"/>
                </a:lnTo>
                <a:lnTo>
                  <a:pt x="3132240" y="1135230"/>
                </a:lnTo>
                <a:lnTo>
                  <a:pt x="3152084" y="1070842"/>
                </a:lnTo>
                <a:lnTo>
                  <a:pt x="3162206" y="1004758"/>
                </a:lnTo>
                <a:lnTo>
                  <a:pt x="3163491" y="971153"/>
                </a:lnTo>
                <a:lnTo>
                  <a:pt x="3162206" y="937548"/>
                </a:lnTo>
                <a:lnTo>
                  <a:pt x="3152084" y="871465"/>
                </a:lnTo>
                <a:lnTo>
                  <a:pt x="3132240" y="807076"/>
                </a:lnTo>
                <a:lnTo>
                  <a:pt x="3103091" y="744616"/>
                </a:lnTo>
                <a:lnTo>
                  <a:pt x="3065055" y="684315"/>
                </a:lnTo>
                <a:lnTo>
                  <a:pt x="3018550" y="626408"/>
                </a:lnTo>
                <a:lnTo>
                  <a:pt x="2992251" y="598424"/>
                </a:lnTo>
                <a:lnTo>
                  <a:pt x="2963992" y="571126"/>
                </a:lnTo>
                <a:lnTo>
                  <a:pt x="2933824" y="544542"/>
                </a:lnTo>
                <a:lnTo>
                  <a:pt x="2901799" y="518702"/>
                </a:lnTo>
                <a:lnTo>
                  <a:pt x="2867970" y="493634"/>
                </a:lnTo>
                <a:lnTo>
                  <a:pt x="2832389" y="469368"/>
                </a:lnTo>
                <a:lnTo>
                  <a:pt x="2795108" y="445933"/>
                </a:lnTo>
                <a:lnTo>
                  <a:pt x="2756179" y="423357"/>
                </a:lnTo>
                <a:lnTo>
                  <a:pt x="2715654" y="401671"/>
                </a:lnTo>
                <a:lnTo>
                  <a:pt x="2673586" y="380903"/>
                </a:lnTo>
                <a:lnTo>
                  <a:pt x="2630027" y="361081"/>
                </a:lnTo>
                <a:lnTo>
                  <a:pt x="2609357" y="352424"/>
                </a:lnTo>
                <a:lnTo>
                  <a:pt x="938212" y="352424"/>
                </a:lnTo>
                <a:lnTo>
                  <a:pt x="0" y="0"/>
                </a:lnTo>
                <a:close/>
              </a:path>
              <a:path w="3163570" h="1746250">
                <a:moveTo>
                  <a:pt x="1772841" y="196453"/>
                </a:moveTo>
                <a:lnTo>
                  <a:pt x="1717768" y="197056"/>
                </a:lnTo>
                <a:lnTo>
                  <a:pt x="1663255" y="198848"/>
                </a:lnTo>
                <a:lnTo>
                  <a:pt x="1609340" y="201805"/>
                </a:lnTo>
                <a:lnTo>
                  <a:pt x="1556061" y="205905"/>
                </a:lnTo>
                <a:lnTo>
                  <a:pt x="1503453" y="211123"/>
                </a:lnTo>
                <a:lnTo>
                  <a:pt x="1451556" y="217436"/>
                </a:lnTo>
                <a:lnTo>
                  <a:pt x="1400405" y="224821"/>
                </a:lnTo>
                <a:lnTo>
                  <a:pt x="1350039" y="233254"/>
                </a:lnTo>
                <a:lnTo>
                  <a:pt x="1300495" y="242711"/>
                </a:lnTo>
                <a:lnTo>
                  <a:pt x="1251810" y="253170"/>
                </a:lnTo>
                <a:lnTo>
                  <a:pt x="1204022" y="264605"/>
                </a:lnTo>
                <a:lnTo>
                  <a:pt x="1157168" y="276995"/>
                </a:lnTo>
                <a:lnTo>
                  <a:pt x="1111285" y="290314"/>
                </a:lnTo>
                <a:lnTo>
                  <a:pt x="1066410" y="304541"/>
                </a:lnTo>
                <a:lnTo>
                  <a:pt x="1022582" y="319650"/>
                </a:lnTo>
                <a:lnTo>
                  <a:pt x="979836" y="335619"/>
                </a:lnTo>
                <a:lnTo>
                  <a:pt x="938212" y="352424"/>
                </a:lnTo>
                <a:lnTo>
                  <a:pt x="2609357" y="352424"/>
                </a:lnTo>
                <a:lnTo>
                  <a:pt x="2538643" y="324396"/>
                </a:lnTo>
                <a:lnTo>
                  <a:pt x="2490923" y="307590"/>
                </a:lnTo>
                <a:lnTo>
                  <a:pt x="2441920" y="291847"/>
                </a:lnTo>
                <a:lnTo>
                  <a:pt x="2391687" y="277197"/>
                </a:lnTo>
                <a:lnTo>
                  <a:pt x="2340276" y="263668"/>
                </a:lnTo>
                <a:lnTo>
                  <a:pt x="2287738" y="251289"/>
                </a:lnTo>
                <a:lnTo>
                  <a:pt x="2234127" y="240091"/>
                </a:lnTo>
                <a:lnTo>
                  <a:pt x="2179494" y="230101"/>
                </a:lnTo>
                <a:lnTo>
                  <a:pt x="2123892" y="221348"/>
                </a:lnTo>
                <a:lnTo>
                  <a:pt x="2067372" y="213862"/>
                </a:lnTo>
                <a:lnTo>
                  <a:pt x="2009988" y="207673"/>
                </a:lnTo>
                <a:lnTo>
                  <a:pt x="1951790" y="202808"/>
                </a:lnTo>
                <a:lnTo>
                  <a:pt x="1892831" y="199297"/>
                </a:lnTo>
                <a:lnTo>
                  <a:pt x="1833164" y="197169"/>
                </a:lnTo>
                <a:lnTo>
                  <a:pt x="1772841" y="196453"/>
                </a:lnTo>
                <a:close/>
              </a:path>
            </a:pathLst>
          </a:custGeom>
        </p:spPr>
        <p:style>
          <a:lnRef idx="0">
            <a:schemeClr val="accent1"/>
          </a:lnRef>
          <a:fillRef idx="3">
            <a:schemeClr val="accent1"/>
          </a:fillRef>
          <a:effectRef idx="3">
            <a:schemeClr val="accent1"/>
          </a:effectRef>
          <a:fontRef idx="minor">
            <a:schemeClr val="lt1"/>
          </a:fontRef>
        </p:style>
        <p:txBody>
          <a:bodyPr wrap="square" lIns="0" tIns="0" rIns="0" bIns="0" rtlCol="0"/>
          <a:lstStyle/>
          <a:p>
            <a:endParaRPr sz="1687"/>
          </a:p>
        </p:txBody>
      </p:sp>
      <p:sp>
        <p:nvSpPr>
          <p:cNvPr id="32" name="object 32"/>
          <p:cNvSpPr/>
          <p:nvPr/>
        </p:nvSpPr>
        <p:spPr>
          <a:xfrm>
            <a:off x="8929689" y="5237560"/>
            <a:ext cx="869156" cy="312539"/>
          </a:xfrm>
          <a:prstGeom prst="rect">
            <a:avLst/>
          </a:prstGeom>
          <a:blipFill>
            <a:blip r:embed="rId22" cstate="print"/>
            <a:stretch>
              <a:fillRect/>
            </a:stretch>
          </a:blipFill>
        </p:spPr>
        <p:txBody>
          <a:bodyPr wrap="square" lIns="0" tIns="0" rIns="0" bIns="0" rtlCol="0"/>
          <a:lstStyle/>
          <a:p>
            <a:endParaRPr sz="1687">
              <a:ln w="0">
                <a:noFill/>
              </a:ln>
              <a:effectLst>
                <a:outerShdw blurRad="50800" dist="38100" dir="2700000" algn="tl" rotWithShape="0">
                  <a:prstClr val="black">
                    <a:alpha val="40000"/>
                  </a:prstClr>
                </a:outerShdw>
              </a:effectLst>
            </a:endParaRPr>
          </a:p>
        </p:txBody>
      </p:sp>
      <p:sp>
        <p:nvSpPr>
          <p:cNvPr id="33" name="object 33"/>
          <p:cNvSpPr/>
          <p:nvPr/>
        </p:nvSpPr>
        <p:spPr>
          <a:xfrm>
            <a:off x="8453437" y="5648325"/>
            <a:ext cx="1833563" cy="392906"/>
          </a:xfrm>
          <a:prstGeom prst="rect">
            <a:avLst/>
          </a:prstGeom>
          <a:blipFill>
            <a:blip r:embed="rId23" cstate="print"/>
            <a:stretch>
              <a:fillRect/>
            </a:stretch>
          </a:blipFill>
        </p:spPr>
        <p:txBody>
          <a:bodyPr wrap="square" lIns="0" tIns="0" rIns="0" bIns="0" rtlCol="0"/>
          <a:lstStyle/>
          <a:p>
            <a:endParaRPr sz="1687">
              <a:ln w="0">
                <a:noFill/>
              </a:ln>
              <a:effectLst>
                <a:outerShdw blurRad="50800" dist="38100" dir="2700000" algn="tl" rotWithShape="0">
                  <a:prstClr val="black">
                    <a:alpha val="40000"/>
                  </a:prstClr>
                </a:outerShdw>
              </a:effectLst>
            </a:endParaRPr>
          </a:p>
        </p:txBody>
      </p:sp>
      <p:pic>
        <p:nvPicPr>
          <p:cNvPr id="1026" name="Picture 2" descr="Image result for software testing icon"/>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671777" y="2587661"/>
            <a:ext cx="4982579" cy="2826057"/>
          </a:xfrm>
          <a:prstGeom prst="rect">
            <a:avLst/>
          </a:prstGeom>
          <a:noFill/>
          <a:extLst>
            <a:ext uri="{909E8E84-426E-40dd-AFC4-6F175D3DCCD1}">
              <a14:hiddenFill xmlns:a14="http://schemas.microsoft.com/office/drawing/2010/main" xmlns="">
                <a:solidFill>
                  <a:srgbClr val="FFFFFF"/>
                </a:solidFill>
              </a14:hiddenFill>
            </a:ext>
          </a:extLst>
        </p:spPr>
      </p:pic>
      <p:sp>
        <p:nvSpPr>
          <p:cNvPr id="7" name="Slide Number Placeholder 6"/>
          <p:cNvSpPr>
            <a:spLocks noGrp="1"/>
          </p:cNvSpPr>
          <p:nvPr>
            <p:ph type="sldNum" sz="quarter" idx="12"/>
          </p:nvPr>
        </p:nvSpPr>
        <p:spPr/>
        <p:txBody>
          <a:bodyPr/>
          <a:lstStyle/>
          <a:p>
            <a:fld id="{B543A0FD-1CA6-4228-86A2-78061B4844C8}" type="slidenum">
              <a:rPr lang="en-US" smtClean="0"/>
              <a:t>43</a:t>
            </a:fld>
            <a:endParaRPr lang="en-US"/>
          </a:p>
        </p:txBody>
      </p:sp>
    </p:spTree>
    <p:extLst>
      <p:ext uri="{BB962C8B-B14F-4D97-AF65-F5344CB8AC3E}">
        <p14:creationId xmlns:p14="http://schemas.microsoft.com/office/powerpoint/2010/main" val="3377162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8301" y="527757"/>
            <a:ext cx="8572500" cy="460423"/>
          </a:xfrm>
          <a:prstGeom prst="rect">
            <a:avLst/>
          </a:prstGeom>
        </p:spPr>
        <p:txBody>
          <a:bodyPr vert="horz" wrap="square" lIns="0" tIns="8930" rIns="0" bIns="0" numCol="1" rtlCol="0" anchor="ctr" anchorCtr="0" compatLnSpc="1">
            <a:prstTxWarp prst="textNoShape">
              <a:avLst/>
            </a:prstTxWarp>
            <a:spAutoFit/>
          </a:bodyPr>
          <a:lstStyle/>
          <a:p>
            <a:pPr marL="8929">
              <a:spcBef>
                <a:spcPts val="70"/>
              </a:spcBef>
            </a:pPr>
            <a:r>
              <a:rPr spc="-49" dirty="0"/>
              <a:t>Testing:</a:t>
            </a:r>
            <a:r>
              <a:rPr spc="-42" dirty="0"/>
              <a:t> </a:t>
            </a:r>
            <a:r>
              <a:rPr spc="42" dirty="0"/>
              <a:t>Concepts</a:t>
            </a:r>
          </a:p>
        </p:txBody>
      </p:sp>
      <p:sp>
        <p:nvSpPr>
          <p:cNvPr id="3" name="object 3"/>
          <p:cNvSpPr txBox="1"/>
          <p:nvPr/>
        </p:nvSpPr>
        <p:spPr>
          <a:xfrm>
            <a:off x="508000" y="1321058"/>
            <a:ext cx="166688" cy="268640"/>
          </a:xfrm>
          <a:prstGeom prst="rect">
            <a:avLst/>
          </a:prstGeom>
        </p:spPr>
        <p:txBody>
          <a:bodyPr vert="horz" wrap="square" lIns="0" tIns="8930" rIns="0" bIns="0" rtlCol="0">
            <a:spAutoFit/>
          </a:bodyPr>
          <a:lstStyle/>
          <a:p>
            <a:pPr marL="8929">
              <a:spcBef>
                <a:spcPts val="70"/>
              </a:spcBef>
            </a:pPr>
            <a:r>
              <a:rPr sz="1687" spc="246" dirty="0">
                <a:latin typeface="Arial"/>
                <a:cs typeface="Arial"/>
              </a:rPr>
              <a:t>•</a:t>
            </a:r>
            <a:endParaRPr sz="1687">
              <a:latin typeface="Arial"/>
              <a:cs typeface="Arial"/>
            </a:endParaRPr>
          </a:p>
        </p:txBody>
      </p:sp>
      <p:sp>
        <p:nvSpPr>
          <p:cNvPr id="4" name="object 4"/>
          <p:cNvSpPr txBox="1"/>
          <p:nvPr/>
        </p:nvSpPr>
        <p:spPr>
          <a:xfrm>
            <a:off x="924720" y="1143000"/>
            <a:ext cx="9180315" cy="976234"/>
          </a:xfrm>
          <a:prstGeom prst="rect">
            <a:avLst/>
          </a:prstGeom>
        </p:spPr>
        <p:txBody>
          <a:bodyPr vert="horz" wrap="square" lIns="0" tIns="139303" rIns="0" bIns="0" rtlCol="0">
            <a:spAutoFit/>
          </a:bodyPr>
          <a:lstStyle/>
          <a:p>
            <a:pPr marL="8929">
              <a:spcBef>
                <a:spcPts val="1097"/>
              </a:spcBef>
            </a:pPr>
            <a:r>
              <a:rPr sz="2250" spc="-95" dirty="0">
                <a:latin typeface="Arial"/>
                <a:cs typeface="Arial"/>
              </a:rPr>
              <a:t>Test </a:t>
            </a:r>
            <a:r>
              <a:rPr sz="2250" spc="25" dirty="0">
                <a:latin typeface="Arial"/>
                <a:cs typeface="Arial"/>
              </a:rPr>
              <a:t>case </a:t>
            </a:r>
            <a:r>
              <a:rPr sz="2250" spc="-53" dirty="0">
                <a:latin typeface="Arial"/>
                <a:cs typeface="Arial"/>
              </a:rPr>
              <a:t>(or, </a:t>
            </a:r>
            <a:r>
              <a:rPr sz="2250" spc="18" dirty="0">
                <a:latin typeface="Arial"/>
                <a:cs typeface="Arial"/>
              </a:rPr>
              <a:t>simply</a:t>
            </a:r>
            <a:r>
              <a:rPr sz="2250" spc="112" dirty="0">
                <a:latin typeface="Arial"/>
                <a:cs typeface="Arial"/>
              </a:rPr>
              <a:t> </a:t>
            </a:r>
            <a:r>
              <a:rPr sz="2250" dirty="0">
                <a:latin typeface="Arial"/>
                <a:cs typeface="Arial"/>
              </a:rPr>
              <a:t>test)</a:t>
            </a:r>
          </a:p>
          <a:p>
            <a:pPr marL="321457" marR="3572" indent="-312528">
              <a:lnSpc>
                <a:spcPts val="2672"/>
              </a:lnSpc>
              <a:spcBef>
                <a:spcPts val="1139"/>
              </a:spcBef>
              <a:buSzPct val="75000"/>
              <a:buChar char="•"/>
              <a:tabLst>
                <a:tab pos="321011" algn="l"/>
                <a:tab pos="321457" algn="l"/>
              </a:tabLst>
            </a:pPr>
            <a:r>
              <a:rPr sz="2250" spc="-4" dirty="0">
                <a:latin typeface="Arial"/>
                <a:cs typeface="Arial"/>
              </a:rPr>
              <a:t>An </a:t>
            </a:r>
            <a:r>
              <a:rPr sz="2250" spc="7" dirty="0">
                <a:latin typeface="Arial"/>
                <a:cs typeface="Arial"/>
              </a:rPr>
              <a:t>execution </a:t>
            </a:r>
            <a:r>
              <a:rPr sz="2250" dirty="0">
                <a:latin typeface="Arial"/>
                <a:cs typeface="Arial"/>
              </a:rPr>
              <a:t>of the </a:t>
            </a:r>
            <a:r>
              <a:rPr sz="2250" spc="-7" dirty="0">
                <a:latin typeface="Arial"/>
                <a:cs typeface="Arial"/>
              </a:rPr>
              <a:t>software </a:t>
            </a:r>
            <a:r>
              <a:rPr sz="2250" spc="-4" dirty="0">
                <a:latin typeface="Arial"/>
                <a:cs typeface="Arial"/>
              </a:rPr>
              <a:t>with a </a:t>
            </a:r>
            <a:r>
              <a:rPr sz="2250" spc="18" dirty="0">
                <a:latin typeface="Arial"/>
                <a:cs typeface="Arial"/>
              </a:rPr>
              <a:t>given </a:t>
            </a:r>
            <a:r>
              <a:rPr sz="2250" dirty="0">
                <a:latin typeface="Arial"/>
                <a:cs typeface="Arial"/>
              </a:rPr>
              <a:t>test </a:t>
            </a:r>
            <a:r>
              <a:rPr sz="2250" spc="18" dirty="0">
                <a:latin typeface="Arial"/>
                <a:cs typeface="Arial"/>
              </a:rPr>
              <a:t>input,  </a:t>
            </a:r>
            <a:r>
              <a:rPr sz="2250" spc="35" dirty="0">
                <a:latin typeface="Arial"/>
                <a:cs typeface="Arial"/>
              </a:rPr>
              <a:t>including:</a:t>
            </a:r>
            <a:endParaRPr sz="2250" dirty="0">
              <a:latin typeface="Arial"/>
              <a:cs typeface="Arial"/>
            </a:endParaRPr>
          </a:p>
        </p:txBody>
      </p:sp>
      <p:sp>
        <p:nvSpPr>
          <p:cNvPr id="5" name="object 5"/>
          <p:cNvSpPr txBox="1"/>
          <p:nvPr/>
        </p:nvSpPr>
        <p:spPr>
          <a:xfrm>
            <a:off x="1341439" y="3080206"/>
            <a:ext cx="166688" cy="268640"/>
          </a:xfrm>
          <a:prstGeom prst="rect">
            <a:avLst/>
          </a:prstGeom>
        </p:spPr>
        <p:txBody>
          <a:bodyPr vert="horz" wrap="square" lIns="0" tIns="8930" rIns="0" bIns="0" rtlCol="0">
            <a:spAutoFit/>
          </a:bodyPr>
          <a:lstStyle/>
          <a:p>
            <a:pPr marL="8929">
              <a:spcBef>
                <a:spcPts val="70"/>
              </a:spcBef>
            </a:pPr>
            <a:r>
              <a:rPr sz="1687" spc="246" dirty="0">
                <a:latin typeface="Arial"/>
                <a:cs typeface="Arial"/>
              </a:rPr>
              <a:t>•</a:t>
            </a:r>
            <a:endParaRPr sz="1687">
              <a:latin typeface="Arial"/>
              <a:cs typeface="Arial"/>
            </a:endParaRPr>
          </a:p>
        </p:txBody>
      </p:sp>
      <p:sp>
        <p:nvSpPr>
          <p:cNvPr id="6" name="object 6"/>
          <p:cNvSpPr txBox="1"/>
          <p:nvPr/>
        </p:nvSpPr>
        <p:spPr>
          <a:xfrm>
            <a:off x="1341439" y="3553480"/>
            <a:ext cx="166688" cy="268640"/>
          </a:xfrm>
          <a:prstGeom prst="rect">
            <a:avLst/>
          </a:prstGeom>
        </p:spPr>
        <p:txBody>
          <a:bodyPr vert="horz" wrap="square" lIns="0" tIns="8930" rIns="0" bIns="0" rtlCol="0">
            <a:spAutoFit/>
          </a:bodyPr>
          <a:lstStyle/>
          <a:p>
            <a:pPr marL="8929">
              <a:spcBef>
                <a:spcPts val="70"/>
              </a:spcBef>
            </a:pPr>
            <a:r>
              <a:rPr sz="1687" spc="246" dirty="0">
                <a:latin typeface="Arial"/>
                <a:cs typeface="Arial"/>
              </a:rPr>
              <a:t>•</a:t>
            </a:r>
            <a:endParaRPr sz="1687">
              <a:latin typeface="Arial"/>
              <a:cs typeface="Arial"/>
            </a:endParaRPr>
          </a:p>
        </p:txBody>
      </p:sp>
      <p:sp>
        <p:nvSpPr>
          <p:cNvPr id="7" name="object 7"/>
          <p:cNvSpPr txBox="1"/>
          <p:nvPr/>
        </p:nvSpPr>
        <p:spPr>
          <a:xfrm>
            <a:off x="1341439" y="2428874"/>
            <a:ext cx="6475215" cy="1442558"/>
          </a:xfrm>
          <a:prstGeom prst="rect">
            <a:avLst/>
          </a:prstGeom>
        </p:spPr>
        <p:txBody>
          <a:bodyPr vert="horz" wrap="square" lIns="0" tIns="139303" rIns="0" bIns="0" rtlCol="0">
            <a:spAutoFit/>
          </a:bodyPr>
          <a:lstStyle/>
          <a:p>
            <a:pPr marL="321457" indent="-312528">
              <a:spcBef>
                <a:spcPts val="1097"/>
              </a:spcBef>
              <a:buSzPct val="75000"/>
              <a:buChar char="•"/>
              <a:tabLst>
                <a:tab pos="321011" algn="l"/>
                <a:tab pos="321457" algn="l"/>
              </a:tabLst>
            </a:pPr>
            <a:r>
              <a:rPr sz="2250" spc="21" dirty="0">
                <a:latin typeface="Arial"/>
                <a:cs typeface="Arial"/>
              </a:rPr>
              <a:t>Input</a:t>
            </a:r>
            <a:r>
              <a:rPr sz="2250" spc="-4" dirty="0">
                <a:latin typeface="Arial"/>
                <a:cs typeface="Arial"/>
              </a:rPr>
              <a:t> values</a:t>
            </a:r>
            <a:endParaRPr sz="2250" dirty="0">
              <a:latin typeface="Arial"/>
              <a:cs typeface="Arial"/>
            </a:endParaRPr>
          </a:p>
          <a:p>
            <a:pPr marL="321457" marR="3572">
              <a:lnSpc>
                <a:spcPct val="138000"/>
              </a:lnSpc>
            </a:pPr>
            <a:r>
              <a:rPr sz="2250" spc="-18" dirty="0">
                <a:latin typeface="Arial"/>
                <a:cs typeface="Arial"/>
              </a:rPr>
              <a:t>Sometimes </a:t>
            </a:r>
            <a:r>
              <a:rPr sz="2250" spc="35" dirty="0">
                <a:latin typeface="Arial"/>
                <a:cs typeface="Arial"/>
              </a:rPr>
              <a:t>include </a:t>
            </a:r>
            <a:r>
              <a:rPr sz="2250" spc="7" dirty="0">
                <a:latin typeface="Arial"/>
                <a:cs typeface="Arial"/>
              </a:rPr>
              <a:t>execution</a:t>
            </a:r>
            <a:r>
              <a:rPr sz="2250" spc="-28" dirty="0">
                <a:latin typeface="Arial"/>
                <a:cs typeface="Arial"/>
              </a:rPr>
              <a:t> </a:t>
            </a:r>
            <a:r>
              <a:rPr sz="2250" spc="21" dirty="0">
                <a:latin typeface="Arial"/>
                <a:cs typeface="Arial"/>
              </a:rPr>
              <a:t>steps  </a:t>
            </a:r>
            <a:endParaRPr lang="en-US" sz="2250" spc="21" dirty="0" smtClean="0">
              <a:latin typeface="Arial"/>
              <a:cs typeface="Arial"/>
            </a:endParaRPr>
          </a:p>
          <a:p>
            <a:pPr marL="321457" marR="3572">
              <a:lnSpc>
                <a:spcPct val="138000"/>
              </a:lnSpc>
            </a:pPr>
            <a:r>
              <a:rPr sz="2250" spc="25" dirty="0" smtClean="0">
                <a:latin typeface="Arial"/>
                <a:cs typeface="Arial"/>
              </a:rPr>
              <a:t>Expected</a:t>
            </a:r>
            <a:r>
              <a:rPr sz="2250" spc="-4" dirty="0" smtClean="0">
                <a:latin typeface="Arial"/>
                <a:cs typeface="Arial"/>
              </a:rPr>
              <a:t> </a:t>
            </a:r>
            <a:r>
              <a:rPr sz="2250" spc="18" dirty="0">
                <a:latin typeface="Arial"/>
                <a:cs typeface="Arial"/>
              </a:rPr>
              <a:t>outputs</a:t>
            </a:r>
            <a:endParaRPr sz="2250" dirty="0">
              <a:latin typeface="Arial"/>
              <a:cs typeface="Arial"/>
            </a:endParaRPr>
          </a:p>
        </p:txBody>
      </p:sp>
      <p:sp>
        <p:nvSpPr>
          <p:cNvPr id="14" name="object 14"/>
          <p:cNvSpPr txBox="1"/>
          <p:nvPr/>
        </p:nvSpPr>
        <p:spPr>
          <a:xfrm>
            <a:off x="1183703" y="4109958"/>
            <a:ext cx="7861696" cy="1115338"/>
          </a:xfrm>
          <a:prstGeom prst="rect">
            <a:avLst/>
          </a:prstGeom>
        </p:spPr>
        <p:txBody>
          <a:bodyPr vert="horz" wrap="square" lIns="0" tIns="35719" rIns="0" bIns="0" rtlCol="0">
            <a:spAutoFit/>
          </a:bodyPr>
          <a:lstStyle/>
          <a:p>
            <a:pPr marL="1081347" marR="1366194">
              <a:lnSpc>
                <a:spcPts val="2461"/>
              </a:lnSpc>
              <a:spcBef>
                <a:spcPts val="281"/>
              </a:spcBef>
            </a:pPr>
            <a:r>
              <a:rPr sz="2180" spc="-4" dirty="0">
                <a:solidFill>
                  <a:srgbClr val="FF0000"/>
                </a:solidFill>
                <a:latin typeface="Gill Sans MT"/>
                <a:cs typeface="Gill Sans MT"/>
              </a:rPr>
              <a:t>int actual_output=sum(1,2)  </a:t>
            </a:r>
            <a:r>
              <a:rPr sz="2180" spc="-11" dirty="0">
                <a:solidFill>
                  <a:srgbClr val="FF0000"/>
                </a:solidFill>
                <a:latin typeface="Gill Sans MT"/>
                <a:cs typeface="Gill Sans MT"/>
              </a:rPr>
              <a:t>assertTrue(actual_output==3);</a:t>
            </a:r>
            <a:endParaRPr sz="2180" dirty="0">
              <a:solidFill>
                <a:srgbClr val="FF0000"/>
              </a:solidFill>
              <a:latin typeface="Gill Sans MT"/>
              <a:cs typeface="Gill Sans MT"/>
            </a:endParaRPr>
          </a:p>
          <a:p>
            <a:pPr marL="8929">
              <a:spcBef>
                <a:spcPts val="844"/>
              </a:spcBef>
            </a:pPr>
            <a:r>
              <a:rPr sz="2180" spc="-4" dirty="0">
                <a:latin typeface="Gill Sans MT"/>
                <a:cs typeface="Gill Sans MT"/>
              </a:rPr>
              <a:t>Example </a:t>
            </a:r>
            <a:r>
              <a:rPr sz="2180" dirty="0">
                <a:latin typeface="Gill Sans MT"/>
                <a:cs typeface="Gill Sans MT"/>
              </a:rPr>
              <a:t>JUnit </a:t>
            </a:r>
            <a:r>
              <a:rPr sz="2180" spc="-4" dirty="0">
                <a:latin typeface="Gill Sans MT"/>
                <a:cs typeface="Gill Sans MT"/>
              </a:rPr>
              <a:t>test case </a:t>
            </a:r>
            <a:r>
              <a:rPr sz="2180" spc="-11" dirty="0">
                <a:latin typeface="Gill Sans MT"/>
                <a:cs typeface="Gill Sans MT"/>
              </a:rPr>
              <a:t>for </a:t>
            </a:r>
            <a:r>
              <a:rPr sz="2180" spc="-4" dirty="0">
                <a:latin typeface="Gill Sans MT"/>
                <a:cs typeface="Gill Sans MT"/>
              </a:rPr>
              <a:t>testing “sum(int </a:t>
            </a:r>
            <a:r>
              <a:rPr sz="2180" dirty="0">
                <a:latin typeface="Gill Sans MT"/>
                <a:cs typeface="Gill Sans MT"/>
              </a:rPr>
              <a:t>a, </a:t>
            </a:r>
            <a:r>
              <a:rPr sz="2180" spc="-4" dirty="0">
                <a:latin typeface="Gill Sans MT"/>
                <a:cs typeface="Gill Sans MT"/>
              </a:rPr>
              <a:t>int</a:t>
            </a:r>
            <a:r>
              <a:rPr sz="2180" spc="-425" dirty="0">
                <a:latin typeface="Gill Sans MT"/>
                <a:cs typeface="Gill Sans MT"/>
              </a:rPr>
              <a:t> </a:t>
            </a:r>
            <a:r>
              <a:rPr sz="2180" dirty="0">
                <a:latin typeface="Gill Sans MT"/>
                <a:cs typeface="Gill Sans MT"/>
              </a:rPr>
              <a:t>b)”</a:t>
            </a:r>
          </a:p>
        </p:txBody>
      </p:sp>
      <p:sp>
        <p:nvSpPr>
          <p:cNvPr id="8" name="Slide Number Placeholder 7"/>
          <p:cNvSpPr>
            <a:spLocks noGrp="1"/>
          </p:cNvSpPr>
          <p:nvPr>
            <p:ph type="sldNum" sz="quarter" idx="12"/>
          </p:nvPr>
        </p:nvSpPr>
        <p:spPr/>
        <p:txBody>
          <a:bodyPr/>
          <a:lstStyle/>
          <a:p>
            <a:fld id="{B543A0FD-1CA6-4228-86A2-78061B4844C8}" type="slidenum">
              <a:rPr lang="en-US" smtClean="0"/>
              <a:t>44</a:t>
            </a:fld>
            <a:endParaRPr lang="en-US"/>
          </a:p>
        </p:txBody>
      </p:sp>
    </p:spTree>
    <p:extLst>
      <p:ext uri="{BB962C8B-B14F-4D97-AF65-F5344CB8AC3E}">
        <p14:creationId xmlns:p14="http://schemas.microsoft.com/office/powerpoint/2010/main" val="3175185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2944" y="626334"/>
            <a:ext cx="8572500" cy="460423"/>
          </a:xfrm>
          <a:prstGeom prst="rect">
            <a:avLst/>
          </a:prstGeom>
        </p:spPr>
        <p:txBody>
          <a:bodyPr vert="horz" wrap="square" lIns="0" tIns="8930" rIns="0" bIns="0" numCol="1" rtlCol="0" anchor="ctr" anchorCtr="0" compatLnSpc="1">
            <a:prstTxWarp prst="textNoShape">
              <a:avLst/>
            </a:prstTxWarp>
            <a:spAutoFit/>
          </a:bodyPr>
          <a:lstStyle/>
          <a:p>
            <a:pPr marL="8929">
              <a:spcBef>
                <a:spcPts val="70"/>
              </a:spcBef>
            </a:pPr>
            <a:r>
              <a:rPr spc="-49" dirty="0"/>
              <a:t>Testing:</a:t>
            </a:r>
            <a:r>
              <a:rPr spc="-42" dirty="0"/>
              <a:t> </a:t>
            </a:r>
            <a:r>
              <a:rPr spc="42" dirty="0"/>
              <a:t>Concepts</a:t>
            </a:r>
          </a:p>
        </p:txBody>
      </p:sp>
      <p:sp>
        <p:nvSpPr>
          <p:cNvPr id="3" name="object 3"/>
          <p:cNvSpPr txBox="1"/>
          <p:nvPr/>
        </p:nvSpPr>
        <p:spPr>
          <a:xfrm>
            <a:off x="609600" y="1419285"/>
            <a:ext cx="166688" cy="268640"/>
          </a:xfrm>
          <a:prstGeom prst="rect">
            <a:avLst/>
          </a:prstGeom>
        </p:spPr>
        <p:txBody>
          <a:bodyPr vert="horz" wrap="square" lIns="0" tIns="8930" rIns="0" bIns="0" rtlCol="0">
            <a:spAutoFit/>
          </a:bodyPr>
          <a:lstStyle/>
          <a:p>
            <a:pPr marL="8929">
              <a:spcBef>
                <a:spcPts val="70"/>
              </a:spcBef>
            </a:pPr>
            <a:r>
              <a:rPr sz="1687" spc="246" dirty="0">
                <a:latin typeface="Arial"/>
                <a:cs typeface="Arial"/>
              </a:rPr>
              <a:t>•</a:t>
            </a:r>
            <a:endParaRPr sz="1687">
              <a:latin typeface="Arial"/>
              <a:cs typeface="Arial"/>
            </a:endParaRPr>
          </a:p>
        </p:txBody>
      </p:sp>
      <p:sp>
        <p:nvSpPr>
          <p:cNvPr id="4" name="object 4"/>
          <p:cNvSpPr txBox="1"/>
          <p:nvPr/>
        </p:nvSpPr>
        <p:spPr>
          <a:xfrm>
            <a:off x="1026321" y="1371600"/>
            <a:ext cx="1866900" cy="355266"/>
          </a:xfrm>
          <a:prstGeom prst="rect">
            <a:avLst/>
          </a:prstGeom>
        </p:spPr>
        <p:txBody>
          <a:bodyPr vert="horz" wrap="square" lIns="0" tIns="8930" rIns="0" bIns="0" rtlCol="0">
            <a:spAutoFit/>
          </a:bodyPr>
          <a:lstStyle/>
          <a:p>
            <a:pPr marL="8929">
              <a:spcBef>
                <a:spcPts val="70"/>
              </a:spcBef>
            </a:pPr>
            <a:r>
              <a:rPr sz="2250" spc="-95" dirty="0">
                <a:latin typeface="Arial"/>
                <a:cs typeface="Arial"/>
              </a:rPr>
              <a:t>Test</a:t>
            </a:r>
            <a:r>
              <a:rPr sz="2250" spc="-46" dirty="0">
                <a:latin typeface="Arial"/>
                <a:cs typeface="Arial"/>
              </a:rPr>
              <a:t> </a:t>
            </a:r>
            <a:r>
              <a:rPr sz="2250" spc="18" dirty="0">
                <a:latin typeface="Arial"/>
                <a:cs typeface="Arial"/>
              </a:rPr>
              <a:t>oracle</a:t>
            </a:r>
            <a:endParaRPr sz="2250">
              <a:latin typeface="Arial"/>
              <a:cs typeface="Arial"/>
            </a:endParaRPr>
          </a:p>
        </p:txBody>
      </p:sp>
      <p:sp>
        <p:nvSpPr>
          <p:cNvPr id="5" name="object 5"/>
          <p:cNvSpPr txBox="1"/>
          <p:nvPr/>
        </p:nvSpPr>
        <p:spPr>
          <a:xfrm>
            <a:off x="1026320" y="2365832"/>
            <a:ext cx="166688" cy="268640"/>
          </a:xfrm>
          <a:prstGeom prst="rect">
            <a:avLst/>
          </a:prstGeom>
        </p:spPr>
        <p:txBody>
          <a:bodyPr vert="horz" wrap="square" lIns="0" tIns="8930" rIns="0" bIns="0" rtlCol="0">
            <a:spAutoFit/>
          </a:bodyPr>
          <a:lstStyle/>
          <a:p>
            <a:pPr marL="8929">
              <a:spcBef>
                <a:spcPts val="70"/>
              </a:spcBef>
            </a:pPr>
            <a:r>
              <a:rPr sz="1687" spc="246" dirty="0">
                <a:latin typeface="Arial"/>
                <a:cs typeface="Arial"/>
              </a:rPr>
              <a:t>•</a:t>
            </a:r>
            <a:endParaRPr sz="1687">
              <a:latin typeface="Arial"/>
              <a:cs typeface="Arial"/>
            </a:endParaRPr>
          </a:p>
        </p:txBody>
      </p:sp>
      <p:sp>
        <p:nvSpPr>
          <p:cNvPr id="6" name="object 6"/>
          <p:cNvSpPr txBox="1"/>
          <p:nvPr/>
        </p:nvSpPr>
        <p:spPr>
          <a:xfrm>
            <a:off x="1026320" y="2839105"/>
            <a:ext cx="166688" cy="268640"/>
          </a:xfrm>
          <a:prstGeom prst="rect">
            <a:avLst/>
          </a:prstGeom>
        </p:spPr>
        <p:txBody>
          <a:bodyPr vert="horz" wrap="square" lIns="0" tIns="8930" rIns="0" bIns="0" rtlCol="0">
            <a:spAutoFit/>
          </a:bodyPr>
          <a:lstStyle/>
          <a:p>
            <a:pPr marL="8929">
              <a:spcBef>
                <a:spcPts val="70"/>
              </a:spcBef>
            </a:pPr>
            <a:r>
              <a:rPr sz="1687" spc="246" dirty="0">
                <a:latin typeface="Arial"/>
                <a:cs typeface="Arial"/>
              </a:rPr>
              <a:t>•</a:t>
            </a:r>
            <a:endParaRPr sz="1687">
              <a:latin typeface="Arial"/>
              <a:cs typeface="Arial"/>
            </a:endParaRPr>
          </a:p>
        </p:txBody>
      </p:sp>
      <p:sp>
        <p:nvSpPr>
          <p:cNvPr id="7" name="object 7"/>
          <p:cNvSpPr txBox="1"/>
          <p:nvPr/>
        </p:nvSpPr>
        <p:spPr>
          <a:xfrm>
            <a:off x="1026320" y="1714500"/>
            <a:ext cx="9743480" cy="1439152"/>
          </a:xfrm>
          <a:prstGeom prst="rect">
            <a:avLst/>
          </a:prstGeom>
        </p:spPr>
        <p:txBody>
          <a:bodyPr vert="horz" wrap="square" lIns="0" tIns="8930" rIns="0" bIns="0" rtlCol="0">
            <a:spAutoFit/>
          </a:bodyPr>
          <a:lstStyle/>
          <a:p>
            <a:pPr marL="321457" marR="807215" indent="-312528">
              <a:lnSpc>
                <a:spcPct val="138000"/>
              </a:lnSpc>
              <a:spcBef>
                <a:spcPts val="70"/>
              </a:spcBef>
              <a:buSzPct val="75000"/>
              <a:buChar char="•"/>
              <a:tabLst>
                <a:tab pos="321011" algn="l"/>
                <a:tab pos="321457" algn="l"/>
              </a:tabLst>
            </a:pPr>
            <a:r>
              <a:rPr sz="2250" spc="-42" dirty="0">
                <a:latin typeface="Arial"/>
                <a:cs typeface="Arial"/>
              </a:rPr>
              <a:t>The </a:t>
            </a:r>
            <a:r>
              <a:rPr sz="2250" spc="42" dirty="0">
                <a:latin typeface="Arial"/>
                <a:cs typeface="Arial"/>
              </a:rPr>
              <a:t>expected </a:t>
            </a:r>
            <a:r>
              <a:rPr sz="2250" spc="18" dirty="0">
                <a:latin typeface="Arial"/>
                <a:cs typeface="Arial"/>
              </a:rPr>
              <a:t>outputs </a:t>
            </a:r>
            <a:r>
              <a:rPr sz="2250" dirty="0">
                <a:latin typeface="Arial"/>
                <a:cs typeface="Arial"/>
              </a:rPr>
              <a:t>of </a:t>
            </a:r>
            <a:r>
              <a:rPr sz="2250" spc="-7" dirty="0">
                <a:latin typeface="Arial"/>
                <a:cs typeface="Arial"/>
              </a:rPr>
              <a:t>software </a:t>
            </a:r>
            <a:r>
              <a:rPr sz="2250" dirty="0">
                <a:latin typeface="Arial"/>
                <a:cs typeface="Arial"/>
              </a:rPr>
              <a:t>for </a:t>
            </a:r>
            <a:r>
              <a:rPr sz="2250" spc="18" dirty="0">
                <a:latin typeface="Arial"/>
                <a:cs typeface="Arial"/>
              </a:rPr>
              <a:t>given</a:t>
            </a:r>
            <a:r>
              <a:rPr sz="2250" spc="-28" dirty="0">
                <a:latin typeface="Arial"/>
                <a:cs typeface="Arial"/>
              </a:rPr>
              <a:t> </a:t>
            </a:r>
            <a:r>
              <a:rPr sz="2250" spc="18" dirty="0">
                <a:latin typeface="Arial"/>
                <a:cs typeface="Arial"/>
              </a:rPr>
              <a:t>input  </a:t>
            </a:r>
            <a:endParaRPr lang="en-US" sz="2250" spc="18" dirty="0" smtClean="0">
              <a:latin typeface="Arial"/>
              <a:cs typeface="Arial"/>
            </a:endParaRPr>
          </a:p>
          <a:p>
            <a:pPr marL="321457" marR="807215" indent="-312528">
              <a:lnSpc>
                <a:spcPct val="138000"/>
              </a:lnSpc>
              <a:spcBef>
                <a:spcPts val="70"/>
              </a:spcBef>
              <a:buSzPct val="75000"/>
              <a:buChar char="•"/>
              <a:tabLst>
                <a:tab pos="321011" algn="l"/>
                <a:tab pos="321457" algn="l"/>
              </a:tabLst>
            </a:pPr>
            <a:r>
              <a:rPr sz="2250" dirty="0" smtClean="0">
                <a:latin typeface="Arial"/>
                <a:cs typeface="Arial"/>
              </a:rPr>
              <a:t>A </a:t>
            </a:r>
            <a:r>
              <a:rPr sz="2250" spc="35" dirty="0">
                <a:latin typeface="Arial"/>
                <a:cs typeface="Arial"/>
              </a:rPr>
              <a:t>part </a:t>
            </a:r>
            <a:r>
              <a:rPr sz="2250" dirty="0">
                <a:latin typeface="Arial"/>
                <a:cs typeface="Arial"/>
              </a:rPr>
              <a:t>of test</a:t>
            </a:r>
            <a:r>
              <a:rPr sz="2250" spc="-46" dirty="0">
                <a:latin typeface="Arial"/>
                <a:cs typeface="Arial"/>
              </a:rPr>
              <a:t> </a:t>
            </a:r>
            <a:r>
              <a:rPr sz="2250" spc="21" dirty="0">
                <a:latin typeface="Arial"/>
                <a:cs typeface="Arial"/>
              </a:rPr>
              <a:t>cases</a:t>
            </a:r>
            <a:endParaRPr sz="2250" dirty="0">
              <a:latin typeface="Arial"/>
              <a:cs typeface="Arial"/>
            </a:endParaRPr>
          </a:p>
          <a:p>
            <a:pPr marL="321457">
              <a:spcBef>
                <a:spcPts val="1027"/>
              </a:spcBef>
            </a:pPr>
            <a:r>
              <a:rPr sz="2250" spc="7" dirty="0">
                <a:latin typeface="Arial"/>
                <a:cs typeface="Arial"/>
              </a:rPr>
              <a:t>Hardest </a:t>
            </a:r>
            <a:r>
              <a:rPr sz="2250" spc="25" dirty="0">
                <a:latin typeface="Arial"/>
                <a:cs typeface="Arial"/>
              </a:rPr>
              <a:t>problem </a:t>
            </a:r>
            <a:r>
              <a:rPr sz="2250" spc="-4" dirty="0">
                <a:latin typeface="Arial"/>
                <a:cs typeface="Arial"/>
              </a:rPr>
              <a:t>in </a:t>
            </a:r>
            <a:r>
              <a:rPr sz="2250" spc="4" dirty="0">
                <a:latin typeface="Arial"/>
                <a:cs typeface="Arial"/>
              </a:rPr>
              <a:t>auto-testing: </a:t>
            </a:r>
            <a:r>
              <a:rPr sz="2250" dirty="0">
                <a:latin typeface="Arial"/>
                <a:cs typeface="Arial"/>
              </a:rPr>
              <a:t>test </a:t>
            </a:r>
            <a:r>
              <a:rPr sz="2250" spc="18" dirty="0">
                <a:latin typeface="Arial"/>
                <a:cs typeface="Arial"/>
              </a:rPr>
              <a:t>oracle</a:t>
            </a:r>
            <a:r>
              <a:rPr sz="2250" spc="-28" dirty="0">
                <a:latin typeface="Arial"/>
                <a:cs typeface="Arial"/>
              </a:rPr>
              <a:t> </a:t>
            </a:r>
            <a:r>
              <a:rPr sz="2250" spc="7" dirty="0">
                <a:latin typeface="Arial"/>
                <a:cs typeface="Arial"/>
              </a:rPr>
              <a:t>generation</a:t>
            </a:r>
            <a:endParaRPr sz="2250" dirty="0">
              <a:latin typeface="Arial"/>
              <a:cs typeface="Arial"/>
            </a:endParaRPr>
          </a:p>
        </p:txBody>
      </p:sp>
      <p:sp>
        <p:nvSpPr>
          <p:cNvPr id="14" name="object 14"/>
          <p:cNvSpPr txBox="1"/>
          <p:nvPr/>
        </p:nvSpPr>
        <p:spPr>
          <a:xfrm>
            <a:off x="1048346" y="3496552"/>
            <a:ext cx="7861696" cy="1115338"/>
          </a:xfrm>
          <a:prstGeom prst="rect">
            <a:avLst/>
          </a:prstGeom>
        </p:spPr>
        <p:txBody>
          <a:bodyPr vert="horz" wrap="square" lIns="0" tIns="35719" rIns="0" bIns="0" rtlCol="0">
            <a:spAutoFit/>
          </a:bodyPr>
          <a:lstStyle/>
          <a:p>
            <a:pPr marL="1081347" marR="1366194">
              <a:lnSpc>
                <a:spcPts val="2461"/>
              </a:lnSpc>
              <a:spcBef>
                <a:spcPts val="281"/>
              </a:spcBef>
            </a:pPr>
            <a:r>
              <a:rPr sz="2180" spc="-4" dirty="0">
                <a:solidFill>
                  <a:srgbClr val="FF0000"/>
                </a:solidFill>
                <a:latin typeface="Gill Sans MT"/>
                <a:cs typeface="Gill Sans MT"/>
              </a:rPr>
              <a:t>int actual_output=sum(1,2)  </a:t>
            </a:r>
            <a:r>
              <a:rPr sz="2180" spc="-11" dirty="0">
                <a:solidFill>
                  <a:srgbClr val="FF0000"/>
                </a:solidFill>
                <a:latin typeface="Gill Sans MT"/>
                <a:cs typeface="Gill Sans MT"/>
              </a:rPr>
              <a:t>assertTrue(actual_output==3);</a:t>
            </a:r>
            <a:endParaRPr sz="2180" dirty="0">
              <a:solidFill>
                <a:srgbClr val="FF0000"/>
              </a:solidFill>
              <a:latin typeface="Gill Sans MT"/>
              <a:cs typeface="Gill Sans MT"/>
            </a:endParaRPr>
          </a:p>
          <a:p>
            <a:pPr marL="8929">
              <a:spcBef>
                <a:spcPts val="844"/>
              </a:spcBef>
            </a:pPr>
            <a:r>
              <a:rPr sz="2180" spc="-4" dirty="0">
                <a:latin typeface="Gill Sans MT"/>
                <a:cs typeface="Gill Sans MT"/>
              </a:rPr>
              <a:t>Example </a:t>
            </a:r>
            <a:r>
              <a:rPr sz="2180" dirty="0">
                <a:latin typeface="Gill Sans MT"/>
                <a:cs typeface="Gill Sans MT"/>
              </a:rPr>
              <a:t>JUnit </a:t>
            </a:r>
            <a:r>
              <a:rPr sz="2180" spc="-4" dirty="0">
                <a:latin typeface="Gill Sans MT"/>
                <a:cs typeface="Gill Sans MT"/>
              </a:rPr>
              <a:t>test case </a:t>
            </a:r>
            <a:r>
              <a:rPr sz="2180" spc="-11" dirty="0">
                <a:latin typeface="Gill Sans MT"/>
                <a:cs typeface="Gill Sans MT"/>
              </a:rPr>
              <a:t>for </a:t>
            </a:r>
            <a:r>
              <a:rPr sz="2180" spc="-4" dirty="0">
                <a:latin typeface="Gill Sans MT"/>
                <a:cs typeface="Gill Sans MT"/>
              </a:rPr>
              <a:t>testing “sum(int </a:t>
            </a:r>
            <a:r>
              <a:rPr sz="2180" dirty="0">
                <a:latin typeface="Gill Sans MT"/>
                <a:cs typeface="Gill Sans MT"/>
              </a:rPr>
              <a:t>a, </a:t>
            </a:r>
            <a:r>
              <a:rPr sz="2180" spc="-4" dirty="0">
                <a:latin typeface="Gill Sans MT"/>
                <a:cs typeface="Gill Sans MT"/>
              </a:rPr>
              <a:t>int</a:t>
            </a:r>
            <a:r>
              <a:rPr sz="2180" spc="-425" dirty="0">
                <a:latin typeface="Gill Sans MT"/>
                <a:cs typeface="Gill Sans MT"/>
              </a:rPr>
              <a:t> </a:t>
            </a:r>
            <a:r>
              <a:rPr sz="2180" dirty="0">
                <a:latin typeface="Gill Sans MT"/>
                <a:cs typeface="Gill Sans MT"/>
              </a:rPr>
              <a:t>b)”</a:t>
            </a:r>
          </a:p>
        </p:txBody>
      </p:sp>
      <p:sp>
        <p:nvSpPr>
          <p:cNvPr id="8" name="Slide Number Placeholder 7"/>
          <p:cNvSpPr>
            <a:spLocks noGrp="1"/>
          </p:cNvSpPr>
          <p:nvPr>
            <p:ph type="sldNum" sz="quarter" idx="12"/>
          </p:nvPr>
        </p:nvSpPr>
        <p:spPr/>
        <p:txBody>
          <a:bodyPr/>
          <a:lstStyle/>
          <a:p>
            <a:fld id="{B543A0FD-1CA6-4228-86A2-78061B4844C8}" type="slidenum">
              <a:rPr lang="en-US" smtClean="0"/>
              <a:t>45</a:t>
            </a:fld>
            <a:endParaRPr lang="en-US"/>
          </a:p>
        </p:txBody>
      </p:sp>
    </p:spTree>
    <p:extLst>
      <p:ext uri="{BB962C8B-B14F-4D97-AF65-F5344CB8AC3E}">
        <p14:creationId xmlns:p14="http://schemas.microsoft.com/office/powerpoint/2010/main" val="580778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2944" y="555165"/>
            <a:ext cx="8572500" cy="460423"/>
          </a:xfrm>
          <a:prstGeom prst="rect">
            <a:avLst/>
          </a:prstGeom>
        </p:spPr>
        <p:txBody>
          <a:bodyPr vert="horz" wrap="square" lIns="0" tIns="8930" rIns="0" bIns="0" numCol="1" rtlCol="0" anchor="ctr" anchorCtr="0" compatLnSpc="1">
            <a:prstTxWarp prst="textNoShape">
              <a:avLst/>
            </a:prstTxWarp>
            <a:spAutoFit/>
          </a:bodyPr>
          <a:lstStyle/>
          <a:p>
            <a:pPr marL="8929">
              <a:spcBef>
                <a:spcPts val="70"/>
              </a:spcBef>
            </a:pPr>
            <a:r>
              <a:rPr spc="-49" dirty="0"/>
              <a:t>Testing:</a:t>
            </a:r>
            <a:r>
              <a:rPr spc="-42" dirty="0"/>
              <a:t> </a:t>
            </a:r>
            <a:r>
              <a:rPr spc="42" dirty="0"/>
              <a:t>Concepts</a:t>
            </a:r>
          </a:p>
        </p:txBody>
      </p:sp>
      <p:sp>
        <p:nvSpPr>
          <p:cNvPr id="3" name="object 3"/>
          <p:cNvSpPr txBox="1"/>
          <p:nvPr/>
        </p:nvSpPr>
        <p:spPr>
          <a:xfrm>
            <a:off x="609600" y="1343085"/>
            <a:ext cx="166688" cy="268640"/>
          </a:xfrm>
          <a:prstGeom prst="rect">
            <a:avLst/>
          </a:prstGeom>
        </p:spPr>
        <p:txBody>
          <a:bodyPr vert="horz" wrap="square" lIns="0" tIns="8930" rIns="0" bIns="0" rtlCol="0">
            <a:spAutoFit/>
          </a:bodyPr>
          <a:lstStyle/>
          <a:p>
            <a:pPr marL="8929">
              <a:spcBef>
                <a:spcPts val="70"/>
              </a:spcBef>
            </a:pPr>
            <a:r>
              <a:rPr sz="1687" spc="246" dirty="0">
                <a:latin typeface="Arial"/>
                <a:cs typeface="Arial"/>
              </a:rPr>
              <a:t>•</a:t>
            </a:r>
            <a:endParaRPr sz="1687">
              <a:latin typeface="Arial"/>
              <a:cs typeface="Arial"/>
            </a:endParaRPr>
          </a:p>
        </p:txBody>
      </p:sp>
      <p:sp>
        <p:nvSpPr>
          <p:cNvPr id="4" name="object 4"/>
          <p:cNvSpPr txBox="1"/>
          <p:nvPr/>
        </p:nvSpPr>
        <p:spPr>
          <a:xfrm>
            <a:off x="1026320" y="1295401"/>
            <a:ext cx="9497616" cy="709357"/>
          </a:xfrm>
          <a:prstGeom prst="rect">
            <a:avLst/>
          </a:prstGeom>
        </p:spPr>
        <p:txBody>
          <a:bodyPr vert="horz" wrap="square" lIns="0" tIns="23216" rIns="0" bIns="0" rtlCol="0">
            <a:spAutoFit/>
          </a:bodyPr>
          <a:lstStyle/>
          <a:p>
            <a:pPr marL="8929" marR="3572">
              <a:lnSpc>
                <a:spcPts val="2672"/>
              </a:lnSpc>
              <a:spcBef>
                <a:spcPts val="182"/>
              </a:spcBef>
            </a:pPr>
            <a:r>
              <a:rPr sz="2250" spc="-95" dirty="0">
                <a:latin typeface="Arial"/>
                <a:cs typeface="Arial"/>
              </a:rPr>
              <a:t>Test </a:t>
            </a:r>
            <a:r>
              <a:rPr sz="2250" spc="-7" dirty="0">
                <a:latin typeface="Arial"/>
                <a:cs typeface="Arial"/>
              </a:rPr>
              <a:t>fixture: </a:t>
            </a:r>
            <a:r>
              <a:rPr sz="2250" spc="-4" dirty="0">
                <a:latin typeface="Arial"/>
                <a:cs typeface="Arial"/>
              </a:rPr>
              <a:t>a </a:t>
            </a:r>
            <a:r>
              <a:rPr sz="2250" spc="21" dirty="0">
                <a:latin typeface="Arial"/>
                <a:cs typeface="Arial"/>
              </a:rPr>
              <a:t>fixed </a:t>
            </a:r>
            <a:r>
              <a:rPr sz="2250" dirty="0">
                <a:latin typeface="Arial"/>
                <a:cs typeface="Arial"/>
              </a:rPr>
              <a:t>state of the </a:t>
            </a:r>
            <a:r>
              <a:rPr sz="2250" spc="-7" dirty="0">
                <a:latin typeface="Arial"/>
                <a:cs typeface="Arial"/>
              </a:rPr>
              <a:t>software </a:t>
            </a:r>
            <a:r>
              <a:rPr sz="2250" spc="18" dirty="0">
                <a:latin typeface="Arial"/>
                <a:cs typeface="Arial"/>
              </a:rPr>
              <a:t>under </a:t>
            </a:r>
            <a:r>
              <a:rPr sz="2250" dirty="0">
                <a:latin typeface="Arial"/>
                <a:cs typeface="Arial"/>
              </a:rPr>
              <a:t>test </a:t>
            </a:r>
            <a:r>
              <a:rPr sz="2250" spc="25" dirty="0" smtClean="0">
                <a:latin typeface="Arial"/>
                <a:cs typeface="Arial"/>
              </a:rPr>
              <a:t>used</a:t>
            </a:r>
            <a:r>
              <a:rPr lang="en-US" sz="2250" spc="25" dirty="0" smtClean="0">
                <a:latin typeface="Arial"/>
                <a:cs typeface="Arial"/>
              </a:rPr>
              <a:t> </a:t>
            </a:r>
            <a:r>
              <a:rPr sz="2250" spc="-4" dirty="0" smtClean="0">
                <a:latin typeface="Arial"/>
                <a:cs typeface="Arial"/>
              </a:rPr>
              <a:t>as </a:t>
            </a:r>
            <a:r>
              <a:rPr sz="2250" spc="-4" dirty="0">
                <a:latin typeface="Arial"/>
                <a:cs typeface="Arial"/>
              </a:rPr>
              <a:t>a </a:t>
            </a:r>
            <a:r>
              <a:rPr sz="2250" spc="11" dirty="0">
                <a:latin typeface="Arial"/>
                <a:cs typeface="Arial"/>
              </a:rPr>
              <a:t>baseline </a:t>
            </a:r>
            <a:r>
              <a:rPr sz="2250" dirty="0">
                <a:latin typeface="Arial"/>
                <a:cs typeface="Arial"/>
              </a:rPr>
              <a:t>for </a:t>
            </a:r>
            <a:r>
              <a:rPr sz="2250" spc="11" dirty="0">
                <a:latin typeface="Arial"/>
                <a:cs typeface="Arial"/>
              </a:rPr>
              <a:t>running </a:t>
            </a:r>
            <a:r>
              <a:rPr sz="2250" dirty="0">
                <a:latin typeface="Arial"/>
                <a:cs typeface="Arial"/>
              </a:rPr>
              <a:t>tests; </a:t>
            </a:r>
            <a:r>
              <a:rPr sz="2250" spc="-4" dirty="0">
                <a:latin typeface="Arial"/>
                <a:cs typeface="Arial"/>
              </a:rPr>
              <a:t>also known as </a:t>
            </a:r>
            <a:r>
              <a:rPr sz="2250" dirty="0">
                <a:latin typeface="Arial"/>
                <a:cs typeface="Arial"/>
              </a:rPr>
              <a:t>the </a:t>
            </a:r>
            <a:r>
              <a:rPr sz="2250" dirty="0" smtClean="0">
                <a:latin typeface="Arial"/>
                <a:cs typeface="Arial"/>
              </a:rPr>
              <a:t>test</a:t>
            </a:r>
            <a:r>
              <a:rPr lang="en-US" sz="2250" dirty="0" smtClean="0">
                <a:latin typeface="Arial"/>
                <a:cs typeface="Arial"/>
              </a:rPr>
              <a:t> </a:t>
            </a:r>
            <a:r>
              <a:rPr sz="2250" spc="11" dirty="0" smtClean="0">
                <a:latin typeface="Arial"/>
                <a:cs typeface="Arial"/>
              </a:rPr>
              <a:t>context</a:t>
            </a:r>
            <a:r>
              <a:rPr sz="2250" spc="11" dirty="0">
                <a:latin typeface="Arial"/>
                <a:cs typeface="Arial"/>
              </a:rPr>
              <a:t>,</a:t>
            </a:r>
            <a:r>
              <a:rPr sz="2250" spc="-4" dirty="0">
                <a:latin typeface="Arial"/>
                <a:cs typeface="Arial"/>
              </a:rPr>
              <a:t> </a:t>
            </a:r>
            <a:r>
              <a:rPr sz="2250" spc="21" dirty="0">
                <a:latin typeface="Arial"/>
                <a:cs typeface="Arial"/>
              </a:rPr>
              <a:t>e.g.,</a:t>
            </a:r>
            <a:endParaRPr sz="2250" dirty="0">
              <a:latin typeface="Arial"/>
              <a:cs typeface="Arial"/>
            </a:endParaRPr>
          </a:p>
        </p:txBody>
      </p:sp>
      <p:sp>
        <p:nvSpPr>
          <p:cNvPr id="5" name="object 5"/>
          <p:cNvSpPr txBox="1"/>
          <p:nvPr/>
        </p:nvSpPr>
        <p:spPr>
          <a:xfrm>
            <a:off x="1026320" y="2316956"/>
            <a:ext cx="9765507" cy="976234"/>
          </a:xfrm>
          <a:prstGeom prst="rect">
            <a:avLst/>
          </a:prstGeom>
        </p:spPr>
        <p:txBody>
          <a:bodyPr vert="horz" wrap="square" lIns="0" tIns="139303" rIns="0" bIns="0" rtlCol="0">
            <a:spAutoFit/>
          </a:bodyPr>
          <a:lstStyle/>
          <a:p>
            <a:pPr marL="321457" indent="-312528">
              <a:spcBef>
                <a:spcPts val="1097"/>
              </a:spcBef>
              <a:buSzPct val="75000"/>
              <a:buChar char="•"/>
              <a:tabLst>
                <a:tab pos="321011" algn="l"/>
                <a:tab pos="321457" algn="l"/>
              </a:tabLst>
            </a:pPr>
            <a:r>
              <a:rPr sz="2250" spc="28" dirty="0">
                <a:latin typeface="Arial"/>
                <a:cs typeface="Arial"/>
              </a:rPr>
              <a:t>Loading </a:t>
            </a:r>
            <a:r>
              <a:rPr sz="2250" spc="-4" dirty="0">
                <a:latin typeface="Arial"/>
                <a:cs typeface="Arial"/>
              </a:rPr>
              <a:t>a </a:t>
            </a:r>
            <a:r>
              <a:rPr sz="2250" spc="25" dirty="0">
                <a:latin typeface="Arial"/>
                <a:cs typeface="Arial"/>
              </a:rPr>
              <a:t>database </a:t>
            </a:r>
            <a:r>
              <a:rPr sz="2250" spc="-4" dirty="0">
                <a:latin typeface="Arial"/>
                <a:cs typeface="Arial"/>
              </a:rPr>
              <a:t>with a </a:t>
            </a:r>
            <a:r>
              <a:rPr sz="2250" spc="35" dirty="0">
                <a:latin typeface="Arial"/>
                <a:cs typeface="Arial"/>
              </a:rPr>
              <a:t>specific, </a:t>
            </a:r>
            <a:r>
              <a:rPr sz="2250" spc="-4" dirty="0">
                <a:latin typeface="Arial"/>
                <a:cs typeface="Arial"/>
              </a:rPr>
              <a:t>known </a:t>
            </a:r>
            <a:r>
              <a:rPr sz="2250" dirty="0">
                <a:latin typeface="Arial"/>
                <a:cs typeface="Arial"/>
              </a:rPr>
              <a:t>set of</a:t>
            </a:r>
            <a:r>
              <a:rPr sz="2250" spc="-46" dirty="0">
                <a:latin typeface="Arial"/>
                <a:cs typeface="Arial"/>
              </a:rPr>
              <a:t> </a:t>
            </a:r>
            <a:r>
              <a:rPr sz="2250" spc="25" dirty="0">
                <a:latin typeface="Arial"/>
                <a:cs typeface="Arial"/>
              </a:rPr>
              <a:t>data</a:t>
            </a:r>
            <a:endParaRPr sz="2250" dirty="0">
              <a:latin typeface="Arial"/>
              <a:cs typeface="Arial"/>
            </a:endParaRPr>
          </a:p>
          <a:p>
            <a:pPr marL="321457" marR="3572" indent="-312528">
              <a:lnSpc>
                <a:spcPts val="2672"/>
              </a:lnSpc>
              <a:spcBef>
                <a:spcPts val="1139"/>
              </a:spcBef>
              <a:buSzPct val="75000"/>
              <a:buChar char="•"/>
              <a:tabLst>
                <a:tab pos="321011" algn="l"/>
                <a:tab pos="321457" algn="l"/>
              </a:tabLst>
            </a:pPr>
            <a:r>
              <a:rPr sz="2250" spc="-7" dirty="0">
                <a:latin typeface="Arial"/>
                <a:cs typeface="Arial"/>
                <a:hlinkClick r:id="rId2"/>
              </a:rPr>
              <a:t>Preparation </a:t>
            </a:r>
            <a:r>
              <a:rPr sz="2250" dirty="0">
                <a:latin typeface="Arial"/>
                <a:cs typeface="Arial"/>
                <a:hlinkClick r:id="rId2"/>
              </a:rPr>
              <a:t>of </a:t>
            </a:r>
            <a:r>
              <a:rPr sz="2250" spc="18" dirty="0">
                <a:latin typeface="Arial"/>
                <a:cs typeface="Arial"/>
                <a:hlinkClick r:id="rId2"/>
              </a:rPr>
              <a:t>input </a:t>
            </a:r>
            <a:r>
              <a:rPr sz="2250" spc="25" dirty="0">
                <a:latin typeface="Arial"/>
                <a:cs typeface="Arial"/>
                <a:hlinkClick r:id="rId2"/>
              </a:rPr>
              <a:t>data </a:t>
            </a:r>
            <a:r>
              <a:rPr sz="2250" spc="35" dirty="0">
                <a:latin typeface="Arial"/>
                <a:cs typeface="Arial"/>
                <a:hlinkClick r:id="rId2"/>
              </a:rPr>
              <a:t>and </a:t>
            </a:r>
            <a:r>
              <a:rPr sz="2250" spc="7" dirty="0">
                <a:latin typeface="Arial"/>
                <a:cs typeface="Arial"/>
                <a:hlinkClick r:id="rId2"/>
              </a:rPr>
              <a:t>set-up/creation </a:t>
            </a:r>
            <a:r>
              <a:rPr sz="2250" dirty="0">
                <a:latin typeface="Arial"/>
                <a:cs typeface="Arial"/>
                <a:hlinkClick r:id="rId2"/>
              </a:rPr>
              <a:t>of fake</a:t>
            </a:r>
            <a:r>
              <a:rPr sz="2250" spc="-46" dirty="0">
                <a:latin typeface="Arial"/>
                <a:cs typeface="Arial"/>
                <a:hlinkClick r:id="rId2"/>
              </a:rPr>
              <a:t> </a:t>
            </a:r>
            <a:r>
              <a:rPr sz="2250" spc="-4" dirty="0">
                <a:latin typeface="Arial"/>
                <a:cs typeface="Arial"/>
                <a:hlinkClick r:id="rId2"/>
              </a:rPr>
              <a:t>or  </a:t>
            </a:r>
            <a:r>
              <a:rPr sz="2250" spc="25" dirty="0">
                <a:latin typeface="Arial"/>
                <a:cs typeface="Arial"/>
                <a:hlinkClick r:id="rId2"/>
              </a:rPr>
              <a:t>mock</a:t>
            </a:r>
            <a:r>
              <a:rPr sz="2250" spc="-4" dirty="0">
                <a:latin typeface="Arial"/>
                <a:cs typeface="Arial"/>
                <a:hlinkClick r:id="rId2"/>
              </a:rPr>
              <a:t> </a:t>
            </a:r>
            <a:r>
              <a:rPr sz="2250" spc="35" dirty="0">
                <a:latin typeface="Arial"/>
                <a:cs typeface="Arial"/>
                <a:hlinkClick r:id="rId2"/>
              </a:rPr>
              <a:t>objects</a:t>
            </a:r>
            <a:endParaRPr sz="2250" dirty="0">
              <a:latin typeface="Arial"/>
              <a:cs typeface="Arial"/>
            </a:endParaRPr>
          </a:p>
        </p:txBody>
      </p:sp>
      <p:sp>
        <p:nvSpPr>
          <p:cNvPr id="6" name="Slide Number Placeholder 5"/>
          <p:cNvSpPr>
            <a:spLocks noGrp="1"/>
          </p:cNvSpPr>
          <p:nvPr>
            <p:ph type="sldNum" sz="quarter" idx="12"/>
          </p:nvPr>
        </p:nvSpPr>
        <p:spPr/>
        <p:txBody>
          <a:bodyPr/>
          <a:lstStyle/>
          <a:p>
            <a:fld id="{B543A0FD-1CA6-4228-86A2-78061B4844C8}" type="slidenum">
              <a:rPr lang="en-US" smtClean="0"/>
              <a:t>46</a:t>
            </a:fld>
            <a:endParaRPr lang="en-US"/>
          </a:p>
        </p:txBody>
      </p:sp>
    </p:spTree>
    <p:extLst>
      <p:ext uri="{BB962C8B-B14F-4D97-AF65-F5344CB8AC3E}">
        <p14:creationId xmlns:p14="http://schemas.microsoft.com/office/powerpoint/2010/main" val="694914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3088" y="568912"/>
            <a:ext cx="8572500" cy="460423"/>
          </a:xfrm>
          <a:prstGeom prst="rect">
            <a:avLst/>
          </a:prstGeom>
        </p:spPr>
        <p:txBody>
          <a:bodyPr vert="horz" wrap="square" lIns="0" tIns="8930" rIns="0" bIns="0" numCol="1" rtlCol="0" anchor="ctr" anchorCtr="0" compatLnSpc="1">
            <a:prstTxWarp prst="textNoShape">
              <a:avLst/>
            </a:prstTxWarp>
            <a:spAutoFit/>
          </a:bodyPr>
          <a:lstStyle/>
          <a:p>
            <a:pPr marL="8929">
              <a:spcBef>
                <a:spcPts val="70"/>
              </a:spcBef>
            </a:pPr>
            <a:r>
              <a:rPr spc="-49" dirty="0"/>
              <a:t>Testing:</a:t>
            </a:r>
            <a:r>
              <a:rPr spc="-42" dirty="0"/>
              <a:t> </a:t>
            </a:r>
            <a:r>
              <a:rPr spc="42" dirty="0"/>
              <a:t>Concepts</a:t>
            </a:r>
          </a:p>
        </p:txBody>
      </p:sp>
      <p:sp>
        <p:nvSpPr>
          <p:cNvPr id="3" name="object 3"/>
          <p:cNvSpPr txBox="1"/>
          <p:nvPr/>
        </p:nvSpPr>
        <p:spPr>
          <a:xfrm>
            <a:off x="735584" y="1425381"/>
            <a:ext cx="166688" cy="268640"/>
          </a:xfrm>
          <a:prstGeom prst="rect">
            <a:avLst/>
          </a:prstGeom>
        </p:spPr>
        <p:txBody>
          <a:bodyPr vert="horz" wrap="square" lIns="0" tIns="8930" rIns="0" bIns="0" rtlCol="0">
            <a:spAutoFit/>
          </a:bodyPr>
          <a:lstStyle/>
          <a:p>
            <a:pPr marL="8929">
              <a:spcBef>
                <a:spcPts val="70"/>
              </a:spcBef>
            </a:pPr>
            <a:r>
              <a:rPr sz="1687" spc="246" dirty="0">
                <a:latin typeface="Arial"/>
                <a:cs typeface="Arial"/>
              </a:rPr>
              <a:t>•</a:t>
            </a:r>
            <a:endParaRPr sz="1687">
              <a:latin typeface="Arial"/>
              <a:cs typeface="Arial"/>
            </a:endParaRPr>
          </a:p>
        </p:txBody>
      </p:sp>
      <p:sp>
        <p:nvSpPr>
          <p:cNvPr id="4" name="object 4"/>
          <p:cNvSpPr txBox="1"/>
          <p:nvPr/>
        </p:nvSpPr>
        <p:spPr>
          <a:xfrm>
            <a:off x="1152305" y="1377696"/>
            <a:ext cx="1612700" cy="355266"/>
          </a:xfrm>
          <a:prstGeom prst="rect">
            <a:avLst/>
          </a:prstGeom>
        </p:spPr>
        <p:txBody>
          <a:bodyPr vert="horz" wrap="square" lIns="0" tIns="8930" rIns="0" bIns="0" rtlCol="0">
            <a:spAutoFit/>
          </a:bodyPr>
          <a:lstStyle/>
          <a:p>
            <a:pPr marL="8929">
              <a:spcBef>
                <a:spcPts val="70"/>
              </a:spcBef>
            </a:pPr>
            <a:r>
              <a:rPr sz="2250" spc="-95" dirty="0">
                <a:latin typeface="Arial"/>
                <a:cs typeface="Arial"/>
              </a:rPr>
              <a:t>Test</a:t>
            </a:r>
            <a:r>
              <a:rPr sz="2250" spc="-46" dirty="0">
                <a:latin typeface="Arial"/>
                <a:cs typeface="Arial"/>
              </a:rPr>
              <a:t> </a:t>
            </a:r>
            <a:r>
              <a:rPr sz="2250" spc="-4" dirty="0">
                <a:latin typeface="Arial"/>
                <a:cs typeface="Arial"/>
              </a:rPr>
              <a:t>suite</a:t>
            </a:r>
            <a:endParaRPr sz="2250" dirty="0">
              <a:latin typeface="Arial"/>
              <a:cs typeface="Arial"/>
            </a:endParaRPr>
          </a:p>
        </p:txBody>
      </p:sp>
      <p:sp>
        <p:nvSpPr>
          <p:cNvPr id="5" name="object 5"/>
          <p:cNvSpPr txBox="1"/>
          <p:nvPr/>
        </p:nvSpPr>
        <p:spPr>
          <a:xfrm>
            <a:off x="1152304" y="2371928"/>
            <a:ext cx="166688" cy="268640"/>
          </a:xfrm>
          <a:prstGeom prst="rect">
            <a:avLst/>
          </a:prstGeom>
        </p:spPr>
        <p:txBody>
          <a:bodyPr vert="horz" wrap="square" lIns="0" tIns="8930" rIns="0" bIns="0" rtlCol="0">
            <a:spAutoFit/>
          </a:bodyPr>
          <a:lstStyle/>
          <a:p>
            <a:pPr marL="8929">
              <a:spcBef>
                <a:spcPts val="70"/>
              </a:spcBef>
            </a:pPr>
            <a:r>
              <a:rPr sz="1687" spc="246" dirty="0">
                <a:latin typeface="Arial"/>
                <a:cs typeface="Arial"/>
              </a:rPr>
              <a:t>•</a:t>
            </a:r>
            <a:endParaRPr sz="1687">
              <a:latin typeface="Arial"/>
              <a:cs typeface="Arial"/>
            </a:endParaRPr>
          </a:p>
        </p:txBody>
      </p:sp>
      <p:sp>
        <p:nvSpPr>
          <p:cNvPr id="6" name="object 6"/>
          <p:cNvSpPr txBox="1"/>
          <p:nvPr/>
        </p:nvSpPr>
        <p:spPr>
          <a:xfrm>
            <a:off x="1152304" y="3184529"/>
            <a:ext cx="166688" cy="268640"/>
          </a:xfrm>
          <a:prstGeom prst="rect">
            <a:avLst/>
          </a:prstGeom>
        </p:spPr>
        <p:txBody>
          <a:bodyPr vert="horz" wrap="square" lIns="0" tIns="8930" rIns="0" bIns="0" rtlCol="0">
            <a:spAutoFit/>
          </a:bodyPr>
          <a:lstStyle/>
          <a:p>
            <a:pPr marL="8929">
              <a:spcBef>
                <a:spcPts val="70"/>
              </a:spcBef>
            </a:pPr>
            <a:r>
              <a:rPr sz="1687" spc="246" dirty="0">
                <a:latin typeface="Arial"/>
                <a:cs typeface="Arial"/>
              </a:rPr>
              <a:t>•</a:t>
            </a:r>
            <a:endParaRPr sz="1687">
              <a:latin typeface="Arial"/>
              <a:cs typeface="Arial"/>
            </a:endParaRPr>
          </a:p>
        </p:txBody>
      </p:sp>
      <p:sp>
        <p:nvSpPr>
          <p:cNvPr id="7" name="object 7"/>
          <p:cNvSpPr txBox="1"/>
          <p:nvPr/>
        </p:nvSpPr>
        <p:spPr>
          <a:xfrm>
            <a:off x="1152304" y="3657803"/>
            <a:ext cx="166688" cy="268640"/>
          </a:xfrm>
          <a:prstGeom prst="rect">
            <a:avLst/>
          </a:prstGeom>
        </p:spPr>
        <p:txBody>
          <a:bodyPr vert="horz" wrap="square" lIns="0" tIns="8930" rIns="0" bIns="0" rtlCol="0">
            <a:spAutoFit/>
          </a:bodyPr>
          <a:lstStyle/>
          <a:p>
            <a:pPr marL="8929">
              <a:spcBef>
                <a:spcPts val="70"/>
              </a:spcBef>
            </a:pPr>
            <a:r>
              <a:rPr sz="1687" spc="246" dirty="0">
                <a:latin typeface="Arial"/>
                <a:cs typeface="Arial"/>
              </a:rPr>
              <a:t>•</a:t>
            </a:r>
            <a:endParaRPr sz="1687">
              <a:latin typeface="Arial"/>
              <a:cs typeface="Arial"/>
            </a:endParaRPr>
          </a:p>
        </p:txBody>
      </p:sp>
      <p:sp>
        <p:nvSpPr>
          <p:cNvPr id="8" name="object 8"/>
          <p:cNvSpPr txBox="1"/>
          <p:nvPr/>
        </p:nvSpPr>
        <p:spPr>
          <a:xfrm>
            <a:off x="1152305" y="1720597"/>
            <a:ext cx="9270207" cy="2295099"/>
          </a:xfrm>
          <a:prstGeom prst="rect">
            <a:avLst/>
          </a:prstGeom>
        </p:spPr>
        <p:txBody>
          <a:bodyPr vert="horz" wrap="square" lIns="0" tIns="139303" rIns="0" bIns="0" rtlCol="0">
            <a:spAutoFit/>
          </a:bodyPr>
          <a:lstStyle/>
          <a:p>
            <a:pPr marL="321457" indent="-312528">
              <a:spcBef>
                <a:spcPts val="1097"/>
              </a:spcBef>
              <a:buSzPct val="75000"/>
              <a:buChar char="•"/>
              <a:tabLst>
                <a:tab pos="321011" algn="l"/>
                <a:tab pos="321457" algn="l"/>
              </a:tabLst>
            </a:pPr>
            <a:r>
              <a:rPr sz="2250" dirty="0">
                <a:latin typeface="Arial"/>
                <a:cs typeface="Arial"/>
              </a:rPr>
              <a:t>A </a:t>
            </a:r>
            <a:r>
              <a:rPr sz="2250" spc="21" dirty="0">
                <a:latin typeface="Arial"/>
                <a:cs typeface="Arial"/>
              </a:rPr>
              <a:t>collection </a:t>
            </a:r>
            <a:r>
              <a:rPr sz="2250" dirty="0">
                <a:latin typeface="Arial"/>
                <a:cs typeface="Arial"/>
              </a:rPr>
              <a:t>of test</a:t>
            </a:r>
            <a:r>
              <a:rPr sz="2250" spc="-32" dirty="0">
                <a:latin typeface="Arial"/>
                <a:cs typeface="Arial"/>
              </a:rPr>
              <a:t> </a:t>
            </a:r>
            <a:r>
              <a:rPr sz="2250" spc="21" dirty="0">
                <a:latin typeface="Arial"/>
                <a:cs typeface="Arial"/>
              </a:rPr>
              <a:t>cases</a:t>
            </a:r>
            <a:endParaRPr sz="2250" dirty="0">
              <a:latin typeface="Arial"/>
              <a:cs typeface="Arial"/>
            </a:endParaRPr>
          </a:p>
          <a:p>
            <a:pPr marL="321457" marR="3572">
              <a:lnSpc>
                <a:spcPts val="2672"/>
              </a:lnSpc>
              <a:spcBef>
                <a:spcPts val="1139"/>
              </a:spcBef>
            </a:pPr>
            <a:r>
              <a:rPr sz="2250" spc="-4" dirty="0">
                <a:latin typeface="Arial"/>
                <a:cs typeface="Arial"/>
              </a:rPr>
              <a:t>Usually these </a:t>
            </a:r>
            <a:r>
              <a:rPr sz="2250" dirty="0">
                <a:latin typeface="Arial"/>
                <a:cs typeface="Arial"/>
              </a:rPr>
              <a:t>test </a:t>
            </a:r>
            <a:r>
              <a:rPr sz="2250" spc="21" dirty="0">
                <a:latin typeface="Arial"/>
                <a:cs typeface="Arial"/>
              </a:rPr>
              <a:t>cases </a:t>
            </a:r>
            <a:r>
              <a:rPr sz="2250" spc="-11" dirty="0">
                <a:latin typeface="Arial"/>
                <a:cs typeface="Arial"/>
              </a:rPr>
              <a:t>share </a:t>
            </a:r>
            <a:r>
              <a:rPr sz="2250" spc="-4" dirty="0">
                <a:latin typeface="Arial"/>
                <a:cs typeface="Arial"/>
              </a:rPr>
              <a:t>similar </a:t>
            </a:r>
            <a:r>
              <a:rPr sz="2250" spc="7" dirty="0">
                <a:latin typeface="Arial"/>
                <a:cs typeface="Arial"/>
              </a:rPr>
              <a:t>pre-requisites  </a:t>
            </a:r>
            <a:r>
              <a:rPr sz="2250" spc="35" dirty="0">
                <a:latin typeface="Arial"/>
                <a:cs typeface="Arial"/>
              </a:rPr>
              <a:t>and</a:t>
            </a:r>
            <a:r>
              <a:rPr sz="2250" spc="-4" dirty="0">
                <a:latin typeface="Arial"/>
                <a:cs typeface="Arial"/>
              </a:rPr>
              <a:t> </a:t>
            </a:r>
            <a:r>
              <a:rPr sz="2250" spc="18" dirty="0">
                <a:latin typeface="Arial"/>
                <a:cs typeface="Arial"/>
              </a:rPr>
              <a:t>configuration</a:t>
            </a:r>
            <a:endParaRPr sz="2250" dirty="0">
              <a:latin typeface="Arial"/>
              <a:cs typeface="Arial"/>
            </a:endParaRPr>
          </a:p>
          <a:p>
            <a:pPr marL="321457" marR="1373337">
              <a:lnSpc>
                <a:spcPts val="3726"/>
              </a:lnSpc>
              <a:spcBef>
                <a:spcPts val="211"/>
              </a:spcBef>
            </a:pPr>
            <a:r>
              <a:rPr sz="2250" spc="-4" dirty="0">
                <a:latin typeface="Arial"/>
                <a:cs typeface="Arial"/>
              </a:rPr>
              <a:t>Usually </a:t>
            </a:r>
            <a:r>
              <a:rPr sz="2250" spc="35" dirty="0">
                <a:latin typeface="Arial"/>
                <a:cs typeface="Arial"/>
              </a:rPr>
              <a:t>can </a:t>
            </a:r>
            <a:r>
              <a:rPr sz="2250" spc="56" dirty="0">
                <a:latin typeface="Arial"/>
                <a:cs typeface="Arial"/>
              </a:rPr>
              <a:t>be </a:t>
            </a:r>
            <a:r>
              <a:rPr sz="2250" spc="-4" dirty="0">
                <a:latin typeface="Arial"/>
                <a:cs typeface="Arial"/>
              </a:rPr>
              <a:t>run </a:t>
            </a:r>
            <a:r>
              <a:rPr sz="2250" spc="11" dirty="0">
                <a:latin typeface="Arial"/>
                <a:cs typeface="Arial"/>
              </a:rPr>
              <a:t>together </a:t>
            </a:r>
            <a:r>
              <a:rPr sz="2250" spc="-4" dirty="0">
                <a:latin typeface="Arial"/>
                <a:cs typeface="Arial"/>
              </a:rPr>
              <a:t>in </a:t>
            </a:r>
            <a:r>
              <a:rPr sz="2250" spc="25" dirty="0">
                <a:latin typeface="Arial"/>
                <a:cs typeface="Arial"/>
              </a:rPr>
              <a:t>sequence  </a:t>
            </a:r>
            <a:endParaRPr lang="en-US" sz="2250" spc="25" dirty="0" smtClean="0">
              <a:latin typeface="Arial"/>
              <a:cs typeface="Arial"/>
            </a:endParaRPr>
          </a:p>
          <a:p>
            <a:pPr marL="321457" marR="1373337">
              <a:lnSpc>
                <a:spcPts val="3726"/>
              </a:lnSpc>
              <a:spcBef>
                <a:spcPts val="211"/>
              </a:spcBef>
            </a:pPr>
            <a:r>
              <a:rPr sz="2250" spc="-11" dirty="0" smtClean="0">
                <a:latin typeface="Arial"/>
                <a:cs typeface="Arial"/>
              </a:rPr>
              <a:t>Different </a:t>
            </a:r>
            <a:r>
              <a:rPr sz="2250" dirty="0">
                <a:latin typeface="Arial"/>
                <a:cs typeface="Arial"/>
              </a:rPr>
              <a:t>test </a:t>
            </a:r>
            <a:r>
              <a:rPr sz="2250" spc="-4" dirty="0">
                <a:latin typeface="Arial"/>
                <a:cs typeface="Arial"/>
              </a:rPr>
              <a:t>suites </a:t>
            </a:r>
            <a:r>
              <a:rPr sz="2250" dirty="0">
                <a:latin typeface="Arial"/>
                <a:cs typeface="Arial"/>
              </a:rPr>
              <a:t>for different </a:t>
            </a:r>
            <a:r>
              <a:rPr sz="2250" spc="25" dirty="0">
                <a:latin typeface="Arial"/>
                <a:cs typeface="Arial"/>
              </a:rPr>
              <a:t>purposes</a:t>
            </a:r>
            <a:endParaRPr sz="2250" dirty="0">
              <a:latin typeface="Arial"/>
              <a:cs typeface="Arial"/>
            </a:endParaRPr>
          </a:p>
        </p:txBody>
      </p:sp>
      <p:sp>
        <p:nvSpPr>
          <p:cNvPr id="9" name="object 9"/>
          <p:cNvSpPr txBox="1"/>
          <p:nvPr/>
        </p:nvSpPr>
        <p:spPr>
          <a:xfrm>
            <a:off x="735584" y="4604350"/>
            <a:ext cx="166688" cy="268640"/>
          </a:xfrm>
          <a:prstGeom prst="rect">
            <a:avLst/>
          </a:prstGeom>
        </p:spPr>
        <p:txBody>
          <a:bodyPr vert="horz" wrap="square" lIns="0" tIns="8930" rIns="0" bIns="0" rtlCol="0">
            <a:spAutoFit/>
          </a:bodyPr>
          <a:lstStyle/>
          <a:p>
            <a:pPr marL="8929">
              <a:spcBef>
                <a:spcPts val="70"/>
              </a:spcBef>
            </a:pPr>
            <a:r>
              <a:rPr sz="1687" spc="246" dirty="0">
                <a:latin typeface="Arial"/>
                <a:cs typeface="Arial"/>
              </a:rPr>
              <a:t>•</a:t>
            </a:r>
            <a:endParaRPr sz="1687">
              <a:latin typeface="Arial"/>
              <a:cs typeface="Arial"/>
            </a:endParaRPr>
          </a:p>
        </p:txBody>
      </p:sp>
      <p:sp>
        <p:nvSpPr>
          <p:cNvPr id="10" name="object 10"/>
          <p:cNvSpPr txBox="1"/>
          <p:nvPr/>
        </p:nvSpPr>
        <p:spPr>
          <a:xfrm>
            <a:off x="1152305" y="3953019"/>
            <a:ext cx="9523809" cy="951711"/>
          </a:xfrm>
          <a:prstGeom prst="rect">
            <a:avLst/>
          </a:prstGeom>
        </p:spPr>
        <p:txBody>
          <a:bodyPr vert="horz" wrap="square" lIns="0" tIns="8930" rIns="0" bIns="0" rtlCol="0">
            <a:spAutoFit/>
          </a:bodyPr>
          <a:lstStyle/>
          <a:p>
            <a:pPr marL="8929" marR="3572" indent="312528">
              <a:lnSpc>
                <a:spcPct val="138000"/>
              </a:lnSpc>
              <a:spcBef>
                <a:spcPts val="70"/>
              </a:spcBef>
              <a:buSzPct val="75000"/>
              <a:buChar char="•"/>
              <a:tabLst>
                <a:tab pos="633539" algn="l"/>
                <a:tab pos="633985" algn="l"/>
              </a:tabLst>
            </a:pPr>
            <a:r>
              <a:rPr sz="2250" dirty="0">
                <a:latin typeface="Arial"/>
                <a:cs typeface="Arial"/>
              </a:rPr>
              <a:t>Certain </a:t>
            </a:r>
            <a:r>
              <a:rPr sz="2250" spc="11" dirty="0">
                <a:latin typeface="Arial"/>
                <a:cs typeface="Arial"/>
              </a:rPr>
              <a:t>platforms, </a:t>
            </a:r>
            <a:r>
              <a:rPr sz="2250" dirty="0">
                <a:latin typeface="Arial"/>
                <a:cs typeface="Arial"/>
              </a:rPr>
              <a:t>Certain </a:t>
            </a:r>
            <a:r>
              <a:rPr sz="2250" spc="-7" dirty="0">
                <a:latin typeface="Arial"/>
                <a:cs typeface="Arial"/>
              </a:rPr>
              <a:t>feature, </a:t>
            </a:r>
            <a:r>
              <a:rPr sz="2250" spc="21" dirty="0">
                <a:latin typeface="Arial"/>
                <a:cs typeface="Arial"/>
              </a:rPr>
              <a:t>performance,</a:t>
            </a:r>
            <a:r>
              <a:rPr sz="2250" dirty="0">
                <a:latin typeface="Arial"/>
                <a:cs typeface="Arial"/>
              </a:rPr>
              <a:t> …  </a:t>
            </a:r>
            <a:endParaRPr lang="en-US" sz="2250" dirty="0" smtClean="0">
              <a:latin typeface="Arial"/>
              <a:cs typeface="Arial"/>
            </a:endParaRPr>
          </a:p>
          <a:p>
            <a:pPr marL="8929" marR="3572">
              <a:lnSpc>
                <a:spcPct val="138000"/>
              </a:lnSpc>
              <a:spcBef>
                <a:spcPts val="70"/>
              </a:spcBef>
              <a:buSzPct val="75000"/>
              <a:tabLst>
                <a:tab pos="633539" algn="l"/>
                <a:tab pos="633985" algn="l"/>
              </a:tabLst>
            </a:pPr>
            <a:r>
              <a:rPr sz="2250" spc="-95" dirty="0" smtClean="0">
                <a:latin typeface="Arial"/>
                <a:cs typeface="Arial"/>
              </a:rPr>
              <a:t>Test</a:t>
            </a:r>
            <a:r>
              <a:rPr sz="2250" spc="-4" dirty="0" smtClean="0">
                <a:latin typeface="Arial"/>
                <a:cs typeface="Arial"/>
              </a:rPr>
              <a:t> </a:t>
            </a:r>
            <a:r>
              <a:rPr sz="2250" spc="18" dirty="0">
                <a:latin typeface="Arial"/>
                <a:cs typeface="Arial"/>
              </a:rPr>
              <a:t>Script</a:t>
            </a:r>
            <a:endParaRPr sz="2250" dirty="0">
              <a:latin typeface="Arial"/>
              <a:cs typeface="Arial"/>
            </a:endParaRPr>
          </a:p>
        </p:txBody>
      </p:sp>
      <p:sp>
        <p:nvSpPr>
          <p:cNvPr id="11" name="object 11"/>
          <p:cNvSpPr txBox="1"/>
          <p:nvPr/>
        </p:nvSpPr>
        <p:spPr>
          <a:xfrm>
            <a:off x="1152304" y="5029938"/>
            <a:ext cx="9610725" cy="366699"/>
          </a:xfrm>
          <a:prstGeom prst="rect">
            <a:avLst/>
          </a:prstGeom>
        </p:spPr>
        <p:txBody>
          <a:bodyPr vert="horz" wrap="square" lIns="0" tIns="23216" rIns="0" bIns="0" rtlCol="0">
            <a:spAutoFit/>
          </a:bodyPr>
          <a:lstStyle/>
          <a:p>
            <a:pPr marL="321457" marR="3572" indent="-312528">
              <a:lnSpc>
                <a:spcPts val="2672"/>
              </a:lnSpc>
              <a:spcBef>
                <a:spcPts val="182"/>
              </a:spcBef>
              <a:buSzPct val="75000"/>
              <a:buChar char="•"/>
              <a:tabLst>
                <a:tab pos="321011" algn="l"/>
                <a:tab pos="321457" algn="l"/>
              </a:tabLst>
            </a:pPr>
            <a:r>
              <a:rPr sz="2250" dirty="0">
                <a:latin typeface="Arial"/>
                <a:cs typeface="Arial"/>
              </a:rPr>
              <a:t>A </a:t>
            </a:r>
            <a:r>
              <a:rPr sz="2250" spc="35" dirty="0">
                <a:latin typeface="Arial"/>
                <a:cs typeface="Arial"/>
              </a:rPr>
              <a:t>script </a:t>
            </a:r>
            <a:r>
              <a:rPr sz="2250" dirty="0">
                <a:latin typeface="Arial"/>
                <a:cs typeface="Arial"/>
              </a:rPr>
              <a:t>to </a:t>
            </a:r>
            <a:r>
              <a:rPr sz="2250" spc="-4" dirty="0">
                <a:latin typeface="Arial"/>
                <a:cs typeface="Arial"/>
              </a:rPr>
              <a:t>run a </a:t>
            </a:r>
            <a:r>
              <a:rPr sz="2250" spc="25" dirty="0">
                <a:latin typeface="Arial"/>
                <a:cs typeface="Arial"/>
              </a:rPr>
              <a:t>sequence </a:t>
            </a:r>
            <a:r>
              <a:rPr sz="2250" dirty="0">
                <a:latin typeface="Arial"/>
                <a:cs typeface="Arial"/>
              </a:rPr>
              <a:t>of test </a:t>
            </a:r>
            <a:r>
              <a:rPr sz="2250" spc="21" dirty="0">
                <a:latin typeface="Arial"/>
                <a:cs typeface="Arial"/>
              </a:rPr>
              <a:t>cases </a:t>
            </a:r>
            <a:r>
              <a:rPr sz="2250" spc="-4" dirty="0">
                <a:latin typeface="Arial"/>
                <a:cs typeface="Arial"/>
              </a:rPr>
              <a:t>or a </a:t>
            </a:r>
            <a:r>
              <a:rPr sz="2250" dirty="0">
                <a:latin typeface="Arial"/>
                <a:cs typeface="Arial"/>
              </a:rPr>
              <a:t>test</a:t>
            </a:r>
            <a:r>
              <a:rPr sz="2250" spc="-67" dirty="0">
                <a:latin typeface="Arial"/>
                <a:cs typeface="Arial"/>
              </a:rPr>
              <a:t> </a:t>
            </a:r>
            <a:r>
              <a:rPr sz="2250" spc="-4" dirty="0" smtClean="0">
                <a:latin typeface="Arial"/>
                <a:cs typeface="Arial"/>
              </a:rPr>
              <a:t>suite </a:t>
            </a:r>
            <a:r>
              <a:rPr sz="2250" spc="4" dirty="0">
                <a:latin typeface="Arial"/>
                <a:cs typeface="Arial"/>
              </a:rPr>
              <a:t>automatically</a:t>
            </a:r>
            <a:endParaRPr sz="2250" dirty="0">
              <a:latin typeface="Arial"/>
              <a:cs typeface="Arial"/>
            </a:endParaRPr>
          </a:p>
        </p:txBody>
      </p:sp>
      <p:sp>
        <p:nvSpPr>
          <p:cNvPr id="12" name="Slide Number Placeholder 11"/>
          <p:cNvSpPr>
            <a:spLocks noGrp="1"/>
          </p:cNvSpPr>
          <p:nvPr>
            <p:ph type="sldNum" sz="quarter" idx="12"/>
          </p:nvPr>
        </p:nvSpPr>
        <p:spPr/>
        <p:txBody>
          <a:bodyPr/>
          <a:lstStyle/>
          <a:p>
            <a:fld id="{B543A0FD-1CA6-4228-86A2-78061B4844C8}" type="slidenum">
              <a:rPr lang="en-US" smtClean="0"/>
              <a:t>47</a:t>
            </a:fld>
            <a:endParaRPr lang="en-US"/>
          </a:p>
        </p:txBody>
      </p:sp>
    </p:spTree>
    <p:extLst>
      <p:ext uri="{BB962C8B-B14F-4D97-AF65-F5344CB8AC3E}">
        <p14:creationId xmlns:p14="http://schemas.microsoft.com/office/powerpoint/2010/main" val="101916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452519"/>
            <a:ext cx="8572500" cy="460423"/>
          </a:xfrm>
          <a:prstGeom prst="rect">
            <a:avLst/>
          </a:prstGeom>
        </p:spPr>
        <p:txBody>
          <a:bodyPr vert="horz" wrap="square" lIns="0" tIns="8930" rIns="0" bIns="0" numCol="1" rtlCol="0" anchor="ctr" anchorCtr="0" compatLnSpc="1">
            <a:prstTxWarp prst="textNoShape">
              <a:avLst/>
            </a:prstTxWarp>
            <a:spAutoFit/>
          </a:bodyPr>
          <a:lstStyle/>
          <a:p>
            <a:pPr marL="8929">
              <a:spcBef>
                <a:spcPts val="70"/>
              </a:spcBef>
            </a:pPr>
            <a:r>
              <a:rPr spc="-49" dirty="0"/>
              <a:t>Testing:</a:t>
            </a:r>
            <a:r>
              <a:rPr spc="-42" dirty="0"/>
              <a:t> </a:t>
            </a:r>
            <a:r>
              <a:rPr spc="42" dirty="0"/>
              <a:t>Concepts</a:t>
            </a:r>
          </a:p>
        </p:txBody>
      </p:sp>
      <p:sp>
        <p:nvSpPr>
          <p:cNvPr id="3" name="object 3"/>
          <p:cNvSpPr txBox="1"/>
          <p:nvPr/>
        </p:nvSpPr>
        <p:spPr>
          <a:xfrm>
            <a:off x="755904" y="1589973"/>
            <a:ext cx="166688" cy="268640"/>
          </a:xfrm>
          <a:prstGeom prst="rect">
            <a:avLst/>
          </a:prstGeom>
        </p:spPr>
        <p:txBody>
          <a:bodyPr vert="horz" wrap="square" lIns="0" tIns="8930" rIns="0" bIns="0" rtlCol="0">
            <a:spAutoFit/>
          </a:bodyPr>
          <a:lstStyle/>
          <a:p>
            <a:pPr marL="8929">
              <a:spcBef>
                <a:spcPts val="70"/>
              </a:spcBef>
            </a:pPr>
            <a:r>
              <a:rPr sz="1687" spc="246" dirty="0">
                <a:latin typeface="Arial"/>
                <a:cs typeface="Arial"/>
              </a:rPr>
              <a:t>•</a:t>
            </a:r>
            <a:endParaRPr sz="1687">
              <a:latin typeface="Arial"/>
              <a:cs typeface="Arial"/>
            </a:endParaRPr>
          </a:p>
        </p:txBody>
      </p:sp>
      <p:sp>
        <p:nvSpPr>
          <p:cNvPr id="4" name="object 4"/>
          <p:cNvSpPr txBox="1"/>
          <p:nvPr/>
        </p:nvSpPr>
        <p:spPr>
          <a:xfrm>
            <a:off x="1172625" y="1542288"/>
            <a:ext cx="1781175" cy="355266"/>
          </a:xfrm>
          <a:prstGeom prst="rect">
            <a:avLst/>
          </a:prstGeom>
        </p:spPr>
        <p:txBody>
          <a:bodyPr vert="horz" wrap="square" lIns="0" tIns="8930" rIns="0" bIns="0" rtlCol="0">
            <a:spAutoFit/>
          </a:bodyPr>
          <a:lstStyle/>
          <a:p>
            <a:pPr marL="8929">
              <a:spcBef>
                <a:spcPts val="70"/>
              </a:spcBef>
            </a:pPr>
            <a:r>
              <a:rPr sz="2250" spc="-95" dirty="0">
                <a:latin typeface="Arial"/>
                <a:cs typeface="Arial"/>
              </a:rPr>
              <a:t>Test</a:t>
            </a:r>
            <a:r>
              <a:rPr sz="2250" spc="-46" dirty="0">
                <a:latin typeface="Arial"/>
                <a:cs typeface="Arial"/>
              </a:rPr>
              <a:t> </a:t>
            </a:r>
            <a:r>
              <a:rPr sz="2250" spc="18" dirty="0">
                <a:latin typeface="Arial"/>
                <a:cs typeface="Arial"/>
              </a:rPr>
              <a:t>driver</a:t>
            </a:r>
            <a:endParaRPr sz="2250" dirty="0">
              <a:latin typeface="Arial"/>
              <a:cs typeface="Arial"/>
            </a:endParaRPr>
          </a:p>
        </p:txBody>
      </p:sp>
      <p:sp>
        <p:nvSpPr>
          <p:cNvPr id="5" name="object 5"/>
          <p:cNvSpPr txBox="1"/>
          <p:nvPr/>
        </p:nvSpPr>
        <p:spPr>
          <a:xfrm>
            <a:off x="1172624" y="2875848"/>
            <a:ext cx="166688" cy="268640"/>
          </a:xfrm>
          <a:prstGeom prst="rect">
            <a:avLst/>
          </a:prstGeom>
        </p:spPr>
        <p:txBody>
          <a:bodyPr vert="horz" wrap="square" lIns="0" tIns="8930" rIns="0" bIns="0" rtlCol="0">
            <a:spAutoFit/>
          </a:bodyPr>
          <a:lstStyle/>
          <a:p>
            <a:pPr marL="8929">
              <a:spcBef>
                <a:spcPts val="70"/>
              </a:spcBef>
            </a:pPr>
            <a:r>
              <a:rPr sz="1687" spc="246" dirty="0">
                <a:latin typeface="Arial"/>
                <a:cs typeface="Arial"/>
              </a:rPr>
              <a:t>•</a:t>
            </a:r>
            <a:endParaRPr sz="1687">
              <a:latin typeface="Arial"/>
              <a:cs typeface="Arial"/>
            </a:endParaRPr>
          </a:p>
        </p:txBody>
      </p:sp>
      <p:sp>
        <p:nvSpPr>
          <p:cNvPr id="6" name="object 6"/>
          <p:cNvSpPr txBox="1"/>
          <p:nvPr/>
        </p:nvSpPr>
        <p:spPr>
          <a:xfrm>
            <a:off x="1172624" y="2015563"/>
            <a:ext cx="9645848" cy="1549503"/>
          </a:xfrm>
          <a:prstGeom prst="rect">
            <a:avLst/>
          </a:prstGeom>
        </p:spPr>
        <p:txBody>
          <a:bodyPr vert="horz" wrap="square" lIns="0" tIns="23217" rIns="0" bIns="0" rtlCol="0">
            <a:spAutoFit/>
          </a:bodyPr>
          <a:lstStyle/>
          <a:p>
            <a:pPr marL="321457" marR="3572" indent="-312528">
              <a:lnSpc>
                <a:spcPts val="2672"/>
              </a:lnSpc>
              <a:spcBef>
                <a:spcPts val="183"/>
              </a:spcBef>
              <a:buSzPct val="75000"/>
              <a:buChar char="•"/>
              <a:tabLst>
                <a:tab pos="321011" algn="l"/>
                <a:tab pos="321457" algn="l"/>
              </a:tabLst>
            </a:pPr>
            <a:r>
              <a:rPr sz="2250" dirty="0">
                <a:latin typeface="Arial"/>
                <a:cs typeface="Arial"/>
              </a:rPr>
              <a:t>A </a:t>
            </a:r>
            <a:r>
              <a:rPr sz="2250" spc="-7" dirty="0">
                <a:latin typeface="Arial"/>
                <a:cs typeface="Arial"/>
              </a:rPr>
              <a:t>software </a:t>
            </a:r>
            <a:r>
              <a:rPr sz="2250" spc="-4" dirty="0">
                <a:latin typeface="Arial"/>
                <a:cs typeface="Arial"/>
              </a:rPr>
              <a:t>framework </a:t>
            </a:r>
            <a:r>
              <a:rPr sz="2250" dirty="0">
                <a:latin typeface="Arial"/>
                <a:cs typeface="Arial"/>
              </a:rPr>
              <a:t>that </a:t>
            </a:r>
            <a:r>
              <a:rPr sz="2250" spc="35" dirty="0">
                <a:latin typeface="Arial"/>
                <a:cs typeface="Arial"/>
              </a:rPr>
              <a:t>can </a:t>
            </a:r>
            <a:r>
              <a:rPr sz="2250" spc="25" dirty="0">
                <a:latin typeface="Arial"/>
                <a:cs typeface="Arial"/>
              </a:rPr>
              <a:t>load </a:t>
            </a:r>
            <a:r>
              <a:rPr sz="2250" spc="-4" dirty="0">
                <a:latin typeface="Arial"/>
                <a:cs typeface="Arial"/>
              </a:rPr>
              <a:t>a </a:t>
            </a:r>
            <a:r>
              <a:rPr sz="2250" spc="21" dirty="0">
                <a:latin typeface="Arial"/>
                <a:cs typeface="Arial"/>
              </a:rPr>
              <a:t>collection </a:t>
            </a:r>
            <a:r>
              <a:rPr sz="2250" dirty="0">
                <a:latin typeface="Arial"/>
                <a:cs typeface="Arial"/>
              </a:rPr>
              <a:t>of</a:t>
            </a:r>
            <a:r>
              <a:rPr sz="2250" spc="-77" dirty="0">
                <a:latin typeface="Arial"/>
                <a:cs typeface="Arial"/>
              </a:rPr>
              <a:t> </a:t>
            </a:r>
            <a:r>
              <a:rPr sz="2250" dirty="0">
                <a:latin typeface="Arial"/>
                <a:cs typeface="Arial"/>
              </a:rPr>
              <a:t>test  </a:t>
            </a:r>
            <a:r>
              <a:rPr sz="2250" spc="21" dirty="0">
                <a:latin typeface="Arial"/>
                <a:cs typeface="Arial"/>
              </a:rPr>
              <a:t>cases </a:t>
            </a:r>
            <a:r>
              <a:rPr sz="2250" spc="-4" dirty="0">
                <a:latin typeface="Arial"/>
                <a:cs typeface="Arial"/>
              </a:rPr>
              <a:t>or a </a:t>
            </a:r>
            <a:r>
              <a:rPr sz="2250" dirty="0">
                <a:latin typeface="Arial"/>
                <a:cs typeface="Arial"/>
              </a:rPr>
              <a:t>test</a:t>
            </a:r>
            <a:r>
              <a:rPr sz="2250" spc="-21" dirty="0">
                <a:latin typeface="Arial"/>
                <a:cs typeface="Arial"/>
              </a:rPr>
              <a:t> </a:t>
            </a:r>
            <a:r>
              <a:rPr sz="2250" spc="-4" dirty="0">
                <a:latin typeface="Arial"/>
                <a:cs typeface="Arial"/>
              </a:rPr>
              <a:t>suite</a:t>
            </a:r>
            <a:endParaRPr sz="2250" dirty="0">
              <a:latin typeface="Arial"/>
              <a:cs typeface="Arial"/>
            </a:endParaRPr>
          </a:p>
          <a:p>
            <a:pPr marL="321457" marR="252255">
              <a:lnSpc>
                <a:spcPts val="2672"/>
              </a:lnSpc>
              <a:spcBef>
                <a:spcPts val="1055"/>
              </a:spcBef>
              <a:tabLst>
                <a:tab pos="4466471" algn="l"/>
              </a:tabLst>
            </a:pPr>
            <a:r>
              <a:rPr sz="2250" dirty="0">
                <a:latin typeface="Arial"/>
                <a:cs typeface="Arial"/>
              </a:rPr>
              <a:t>It </a:t>
            </a:r>
            <a:r>
              <a:rPr sz="2250" spc="35" dirty="0">
                <a:latin typeface="Arial"/>
                <a:cs typeface="Arial"/>
              </a:rPr>
              <a:t>can </a:t>
            </a:r>
            <a:r>
              <a:rPr sz="2250" spc="-4" dirty="0">
                <a:latin typeface="Arial"/>
                <a:cs typeface="Arial"/>
              </a:rPr>
              <a:t>also </a:t>
            </a:r>
            <a:r>
              <a:rPr sz="2250" spc="18" dirty="0">
                <a:latin typeface="Arial"/>
                <a:cs typeface="Arial"/>
              </a:rPr>
              <a:t>handle </a:t>
            </a:r>
            <a:r>
              <a:rPr sz="2250" dirty="0">
                <a:latin typeface="Arial"/>
                <a:cs typeface="Arial"/>
              </a:rPr>
              <a:t>the </a:t>
            </a:r>
            <a:r>
              <a:rPr sz="2250" spc="18" dirty="0">
                <a:latin typeface="Arial"/>
                <a:cs typeface="Arial"/>
              </a:rPr>
              <a:t>configuration </a:t>
            </a:r>
            <a:r>
              <a:rPr sz="2250" spc="35" dirty="0">
                <a:latin typeface="Arial"/>
                <a:cs typeface="Arial"/>
              </a:rPr>
              <a:t>and</a:t>
            </a:r>
            <a:r>
              <a:rPr sz="2250" spc="-77" dirty="0">
                <a:latin typeface="Arial"/>
                <a:cs typeface="Arial"/>
              </a:rPr>
              <a:t> </a:t>
            </a:r>
            <a:r>
              <a:rPr sz="2250" spc="21" dirty="0">
                <a:latin typeface="Arial"/>
                <a:cs typeface="Arial"/>
              </a:rPr>
              <a:t>comparison </a:t>
            </a:r>
            <a:r>
              <a:rPr sz="2250" spc="11" dirty="0" smtClean="0">
                <a:latin typeface="Arial"/>
                <a:cs typeface="Arial"/>
              </a:rPr>
              <a:t>between </a:t>
            </a:r>
            <a:r>
              <a:rPr sz="2250" spc="42" dirty="0">
                <a:latin typeface="Arial"/>
                <a:cs typeface="Arial"/>
              </a:rPr>
              <a:t>expected</a:t>
            </a:r>
            <a:r>
              <a:rPr sz="2250" dirty="0">
                <a:latin typeface="Arial"/>
                <a:cs typeface="Arial"/>
              </a:rPr>
              <a:t> </a:t>
            </a:r>
            <a:r>
              <a:rPr sz="2250" spc="18" dirty="0">
                <a:latin typeface="Arial"/>
                <a:cs typeface="Arial"/>
              </a:rPr>
              <a:t>outputs</a:t>
            </a:r>
            <a:r>
              <a:rPr sz="2250" spc="4" dirty="0">
                <a:latin typeface="Arial"/>
                <a:cs typeface="Arial"/>
              </a:rPr>
              <a:t> </a:t>
            </a:r>
            <a:r>
              <a:rPr sz="2250" spc="35" dirty="0">
                <a:latin typeface="Arial"/>
                <a:cs typeface="Arial"/>
              </a:rPr>
              <a:t>and</a:t>
            </a:r>
            <a:r>
              <a:rPr lang="en-US" sz="2250" spc="35" dirty="0">
                <a:latin typeface="Arial"/>
                <a:cs typeface="Arial"/>
              </a:rPr>
              <a:t> </a:t>
            </a:r>
            <a:r>
              <a:rPr sz="2250" spc="18" dirty="0">
                <a:latin typeface="Arial"/>
                <a:cs typeface="Arial"/>
              </a:rPr>
              <a:t>actual</a:t>
            </a:r>
            <a:r>
              <a:rPr sz="2250" spc="-7" dirty="0">
                <a:latin typeface="Arial"/>
                <a:cs typeface="Arial"/>
              </a:rPr>
              <a:t> </a:t>
            </a:r>
            <a:r>
              <a:rPr sz="2250" spc="18" dirty="0">
                <a:latin typeface="Arial"/>
                <a:cs typeface="Arial"/>
              </a:rPr>
              <a:t>outputs</a:t>
            </a:r>
            <a:endParaRPr sz="2250" dirty="0">
              <a:latin typeface="Arial"/>
              <a:cs typeface="Arial"/>
            </a:endParaRPr>
          </a:p>
        </p:txBody>
      </p:sp>
      <p:sp>
        <p:nvSpPr>
          <p:cNvPr id="7" name="Slide Number Placeholder 6"/>
          <p:cNvSpPr>
            <a:spLocks noGrp="1"/>
          </p:cNvSpPr>
          <p:nvPr>
            <p:ph type="sldNum" sz="quarter" idx="12"/>
          </p:nvPr>
        </p:nvSpPr>
        <p:spPr/>
        <p:txBody>
          <a:bodyPr/>
          <a:lstStyle/>
          <a:p>
            <a:fld id="{B543A0FD-1CA6-4228-86A2-78061B4844C8}" type="slidenum">
              <a:rPr lang="en-US" smtClean="0"/>
              <a:t>48</a:t>
            </a:fld>
            <a:endParaRPr lang="en-US"/>
          </a:p>
        </p:txBody>
      </p:sp>
    </p:spTree>
    <p:extLst>
      <p:ext uri="{BB962C8B-B14F-4D97-AF65-F5344CB8AC3E}">
        <p14:creationId xmlns:p14="http://schemas.microsoft.com/office/powerpoint/2010/main" val="2738643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930" rIns="0" bIns="0" numCol="1" rtlCol="0" anchor="ctr" anchorCtr="0" compatLnSpc="1">
            <a:prstTxWarp prst="textNoShape">
              <a:avLst/>
            </a:prstTxWarp>
            <a:spAutoFit/>
          </a:bodyPr>
          <a:lstStyle/>
          <a:p>
            <a:pPr marL="8929">
              <a:spcBef>
                <a:spcPts val="70"/>
              </a:spcBef>
            </a:pPr>
            <a:r>
              <a:rPr spc="-49" dirty="0"/>
              <a:t>Testing:</a:t>
            </a:r>
            <a:r>
              <a:rPr spc="-42" dirty="0"/>
              <a:t> </a:t>
            </a:r>
            <a:r>
              <a:rPr spc="42" dirty="0"/>
              <a:t>Concepts</a:t>
            </a:r>
          </a:p>
        </p:txBody>
      </p:sp>
      <p:sp>
        <p:nvSpPr>
          <p:cNvPr id="8" name="Content Placeholder 7"/>
          <p:cNvSpPr>
            <a:spLocks noGrp="1"/>
          </p:cNvSpPr>
          <p:nvPr>
            <p:ph idx="1"/>
          </p:nvPr>
        </p:nvSpPr>
        <p:spPr/>
        <p:txBody>
          <a:bodyPr/>
          <a:lstStyle/>
          <a:p>
            <a:pPr marL="8929" marR="3572">
              <a:lnSpc>
                <a:spcPts val="2672"/>
              </a:lnSpc>
              <a:spcBef>
                <a:spcPts val="183"/>
              </a:spcBef>
              <a:buSzPct val="75000"/>
              <a:tabLst>
                <a:tab pos="321011" algn="l"/>
                <a:tab pos="321457" algn="l"/>
              </a:tabLst>
            </a:pPr>
            <a:r>
              <a:rPr lang="en-US" spc="-95" dirty="0">
                <a:cs typeface="Arial"/>
              </a:rPr>
              <a:t>Test</a:t>
            </a:r>
            <a:r>
              <a:rPr lang="en-US" spc="-56" dirty="0">
                <a:cs typeface="Arial"/>
              </a:rPr>
              <a:t> </a:t>
            </a:r>
            <a:r>
              <a:rPr lang="en-US" spc="42" dirty="0">
                <a:cs typeface="Arial"/>
              </a:rPr>
              <a:t>adequacy</a:t>
            </a:r>
            <a:endParaRPr lang="en-US" dirty="0">
              <a:cs typeface="Arial"/>
            </a:endParaRPr>
          </a:p>
          <a:p>
            <a:pPr marL="294679" marR="3572" lvl="1">
              <a:lnSpc>
                <a:spcPts val="2672"/>
              </a:lnSpc>
              <a:spcBef>
                <a:spcPts val="183"/>
              </a:spcBef>
              <a:buSzPct val="75000"/>
              <a:tabLst>
                <a:tab pos="321011" algn="l"/>
                <a:tab pos="321457" algn="l"/>
              </a:tabLst>
            </a:pPr>
            <a:r>
              <a:rPr lang="en-US" spc="-84" dirty="0">
                <a:cs typeface="Arial"/>
              </a:rPr>
              <a:t>We </a:t>
            </a:r>
            <a:r>
              <a:rPr lang="en-US" spc="11" dirty="0">
                <a:cs typeface="Arial"/>
              </a:rPr>
              <a:t>can’t </a:t>
            </a:r>
            <a:r>
              <a:rPr lang="en-US" spc="-4" dirty="0">
                <a:cs typeface="Arial"/>
              </a:rPr>
              <a:t>always use all </a:t>
            </a:r>
            <a:r>
              <a:rPr lang="en-US" dirty="0">
                <a:cs typeface="Arial"/>
              </a:rPr>
              <a:t>test </a:t>
            </a:r>
            <a:r>
              <a:rPr lang="en-US" spc="18" dirty="0">
                <a:cs typeface="Arial"/>
              </a:rPr>
              <a:t>inputs, </a:t>
            </a:r>
            <a:r>
              <a:rPr lang="en-US" spc="-4" dirty="0">
                <a:cs typeface="Arial"/>
              </a:rPr>
              <a:t>so </a:t>
            </a:r>
            <a:r>
              <a:rPr lang="en-US" spc="21" dirty="0">
                <a:cs typeface="Arial"/>
              </a:rPr>
              <a:t>which </a:t>
            </a:r>
            <a:r>
              <a:rPr lang="en-US" spc="56" dirty="0">
                <a:cs typeface="Arial"/>
              </a:rPr>
              <a:t>do </a:t>
            </a:r>
            <a:r>
              <a:rPr lang="en-US" spc="-4" dirty="0">
                <a:cs typeface="Arial"/>
              </a:rPr>
              <a:t>we use  </a:t>
            </a:r>
            <a:r>
              <a:rPr lang="en-US" spc="35" dirty="0">
                <a:cs typeface="Arial"/>
              </a:rPr>
              <a:t>and </a:t>
            </a:r>
            <a:r>
              <a:rPr lang="en-US" spc="-4" dirty="0">
                <a:cs typeface="Arial"/>
              </a:rPr>
              <a:t>when </a:t>
            </a:r>
            <a:r>
              <a:rPr lang="en-US" spc="56" dirty="0">
                <a:cs typeface="Arial"/>
              </a:rPr>
              <a:t>do </a:t>
            </a:r>
            <a:r>
              <a:rPr lang="en-US" spc="-4" dirty="0">
                <a:cs typeface="Arial"/>
              </a:rPr>
              <a:t>we</a:t>
            </a:r>
            <a:r>
              <a:rPr lang="en-US" spc="-98" dirty="0">
                <a:cs typeface="Arial"/>
              </a:rPr>
              <a:t> </a:t>
            </a:r>
            <a:r>
              <a:rPr lang="en-US" spc="-4" dirty="0">
                <a:cs typeface="Arial"/>
              </a:rPr>
              <a:t>stop?</a:t>
            </a:r>
            <a:endParaRPr lang="en-US" dirty="0">
              <a:cs typeface="Arial"/>
            </a:endParaRPr>
          </a:p>
          <a:p>
            <a:pPr marL="294679" marR="3572" lvl="1">
              <a:lnSpc>
                <a:spcPts val="2672"/>
              </a:lnSpc>
              <a:spcBef>
                <a:spcPts val="183"/>
              </a:spcBef>
              <a:buSzPct val="75000"/>
              <a:tabLst>
                <a:tab pos="321011" algn="l"/>
                <a:tab pos="321457" algn="l"/>
              </a:tabLst>
            </a:pPr>
            <a:r>
              <a:rPr lang="en-US" spc="-84" dirty="0">
                <a:cs typeface="Arial"/>
              </a:rPr>
              <a:t>We </a:t>
            </a:r>
            <a:r>
              <a:rPr lang="en-US" spc="25" dirty="0">
                <a:cs typeface="Arial"/>
              </a:rPr>
              <a:t>need </a:t>
            </a:r>
            <a:r>
              <a:rPr lang="en-US" spc="-4" dirty="0">
                <a:cs typeface="Arial"/>
              </a:rPr>
              <a:t>a </a:t>
            </a:r>
            <a:r>
              <a:rPr lang="en-US" spc="11" dirty="0">
                <a:cs typeface="Arial"/>
              </a:rPr>
              <a:t>strategy </a:t>
            </a:r>
            <a:r>
              <a:rPr lang="en-US" dirty="0">
                <a:cs typeface="Arial"/>
              </a:rPr>
              <a:t>to </a:t>
            </a:r>
            <a:r>
              <a:rPr lang="en-US" spc="11" dirty="0">
                <a:cs typeface="Arial"/>
              </a:rPr>
              <a:t>determine </a:t>
            </a:r>
            <a:r>
              <a:rPr lang="en-US" spc="-4" dirty="0">
                <a:cs typeface="Arial"/>
              </a:rPr>
              <a:t>when we have </a:t>
            </a:r>
            <a:r>
              <a:rPr lang="en-US" spc="25" dirty="0">
                <a:cs typeface="Arial"/>
              </a:rPr>
              <a:t>done </a:t>
            </a:r>
            <a:r>
              <a:rPr lang="en-US" spc="18" dirty="0" smtClean="0">
                <a:cs typeface="Arial"/>
              </a:rPr>
              <a:t>enough</a:t>
            </a:r>
            <a:endParaRPr lang="en-US" dirty="0">
              <a:cs typeface="Arial"/>
            </a:endParaRPr>
          </a:p>
          <a:p>
            <a:pPr marL="294679" marR="3572" lvl="1">
              <a:lnSpc>
                <a:spcPts val="2672"/>
              </a:lnSpc>
              <a:spcBef>
                <a:spcPts val="183"/>
              </a:spcBef>
              <a:buSzPct val="75000"/>
              <a:tabLst>
                <a:tab pos="321011" algn="l"/>
                <a:tab pos="321457" algn="l"/>
              </a:tabLst>
            </a:pPr>
            <a:endParaRPr lang="en-US" spc="42" dirty="0" smtClean="0">
              <a:cs typeface="Arial"/>
            </a:endParaRPr>
          </a:p>
          <a:p>
            <a:pPr marL="294679" marR="3572" lvl="1">
              <a:lnSpc>
                <a:spcPts val="2672"/>
              </a:lnSpc>
              <a:spcBef>
                <a:spcPts val="183"/>
              </a:spcBef>
              <a:buSzPct val="75000"/>
              <a:tabLst>
                <a:tab pos="321011" algn="l"/>
                <a:tab pos="321457" algn="l"/>
              </a:tabLst>
            </a:pPr>
            <a:r>
              <a:rPr lang="en-US" spc="42" dirty="0" smtClean="0">
                <a:cs typeface="Arial"/>
              </a:rPr>
              <a:t>Adequacy </a:t>
            </a:r>
            <a:r>
              <a:rPr lang="en-US" spc="7" dirty="0">
                <a:cs typeface="Arial"/>
              </a:rPr>
              <a:t>criterion: </a:t>
            </a:r>
            <a:r>
              <a:rPr lang="en-US" dirty="0">
                <a:solidFill>
                  <a:srgbClr val="C82506"/>
                </a:solidFill>
                <a:cs typeface="Arial"/>
              </a:rPr>
              <a:t>A </a:t>
            </a:r>
            <a:r>
              <a:rPr lang="en-US" spc="-4" dirty="0">
                <a:solidFill>
                  <a:srgbClr val="C82506"/>
                </a:solidFill>
                <a:cs typeface="Arial"/>
              </a:rPr>
              <a:t>rule </a:t>
            </a:r>
            <a:r>
              <a:rPr lang="en-US" dirty="0">
                <a:solidFill>
                  <a:srgbClr val="C82506"/>
                </a:solidFill>
                <a:cs typeface="Arial"/>
              </a:rPr>
              <a:t>that lets </a:t>
            </a:r>
            <a:r>
              <a:rPr lang="en-US" spc="-4" dirty="0">
                <a:solidFill>
                  <a:srgbClr val="C82506"/>
                </a:solidFill>
                <a:cs typeface="Arial"/>
              </a:rPr>
              <a:t>us </a:t>
            </a:r>
            <a:r>
              <a:rPr lang="en-US" spc="42" dirty="0">
                <a:solidFill>
                  <a:srgbClr val="C82506"/>
                </a:solidFill>
                <a:cs typeface="Arial"/>
              </a:rPr>
              <a:t>judge </a:t>
            </a:r>
            <a:r>
              <a:rPr lang="en-US" dirty="0">
                <a:solidFill>
                  <a:srgbClr val="C82506"/>
                </a:solidFill>
                <a:cs typeface="Arial"/>
              </a:rPr>
              <a:t>the </a:t>
            </a:r>
            <a:r>
              <a:rPr lang="en-US" spc="18" dirty="0">
                <a:solidFill>
                  <a:srgbClr val="C82506"/>
                </a:solidFill>
                <a:cs typeface="Arial"/>
              </a:rPr>
              <a:t>sufficiency </a:t>
            </a:r>
            <a:r>
              <a:rPr lang="en-US" dirty="0">
                <a:solidFill>
                  <a:srgbClr val="C82506"/>
                </a:solidFill>
                <a:cs typeface="Arial"/>
              </a:rPr>
              <a:t>of </a:t>
            </a:r>
            <a:r>
              <a:rPr lang="en-US" spc="-4" dirty="0">
                <a:solidFill>
                  <a:srgbClr val="C82506"/>
                </a:solidFill>
                <a:cs typeface="Arial"/>
              </a:rPr>
              <a:t>a </a:t>
            </a:r>
            <a:r>
              <a:rPr lang="en-US" dirty="0">
                <a:solidFill>
                  <a:srgbClr val="C82506"/>
                </a:solidFill>
                <a:cs typeface="Arial"/>
              </a:rPr>
              <a:t>set of test </a:t>
            </a:r>
            <a:r>
              <a:rPr lang="en-US" spc="25" dirty="0">
                <a:solidFill>
                  <a:srgbClr val="C82506"/>
                </a:solidFill>
                <a:cs typeface="Arial"/>
              </a:rPr>
              <a:t>data </a:t>
            </a:r>
            <a:r>
              <a:rPr lang="en-US" dirty="0">
                <a:solidFill>
                  <a:srgbClr val="C82506"/>
                </a:solidFill>
                <a:cs typeface="Arial"/>
              </a:rPr>
              <a:t>for </a:t>
            </a:r>
            <a:r>
              <a:rPr lang="en-US" spc="-4" dirty="0">
                <a:solidFill>
                  <a:srgbClr val="C82506"/>
                </a:solidFill>
                <a:cs typeface="Arial"/>
              </a:rPr>
              <a:t>a </a:t>
            </a:r>
            <a:r>
              <a:rPr lang="en-US" spc="46" dirty="0">
                <a:solidFill>
                  <a:srgbClr val="C82506"/>
                </a:solidFill>
                <a:cs typeface="Arial"/>
              </a:rPr>
              <a:t>piece </a:t>
            </a:r>
            <a:r>
              <a:rPr lang="en-US" dirty="0">
                <a:solidFill>
                  <a:srgbClr val="C82506"/>
                </a:solidFill>
                <a:cs typeface="Arial"/>
              </a:rPr>
              <a:t>of</a:t>
            </a:r>
            <a:r>
              <a:rPr lang="en-US" spc="-112" dirty="0">
                <a:solidFill>
                  <a:srgbClr val="C82506"/>
                </a:solidFill>
                <a:cs typeface="Arial"/>
              </a:rPr>
              <a:t> </a:t>
            </a:r>
            <a:r>
              <a:rPr lang="en-US" spc="-7" dirty="0">
                <a:solidFill>
                  <a:srgbClr val="C82506"/>
                </a:solidFill>
                <a:cs typeface="Arial"/>
              </a:rPr>
              <a:t>software</a:t>
            </a:r>
          </a:p>
          <a:p>
            <a:endParaRPr lang="en-US" dirty="0"/>
          </a:p>
        </p:txBody>
      </p:sp>
      <p:sp>
        <p:nvSpPr>
          <p:cNvPr id="3" name="Slide Number Placeholder 2"/>
          <p:cNvSpPr>
            <a:spLocks noGrp="1"/>
          </p:cNvSpPr>
          <p:nvPr>
            <p:ph type="sldNum" sz="quarter" idx="12"/>
          </p:nvPr>
        </p:nvSpPr>
        <p:spPr/>
        <p:txBody>
          <a:bodyPr/>
          <a:lstStyle/>
          <a:p>
            <a:fld id="{B543A0FD-1CA6-4228-86A2-78061B4844C8}" type="slidenum">
              <a:rPr lang="en-US" smtClean="0"/>
              <a:t>49</a:t>
            </a:fld>
            <a:endParaRPr lang="en-US"/>
          </a:p>
        </p:txBody>
      </p:sp>
    </p:spTree>
    <p:extLst>
      <p:ext uri="{BB962C8B-B14F-4D97-AF65-F5344CB8AC3E}">
        <p14:creationId xmlns:p14="http://schemas.microsoft.com/office/powerpoint/2010/main" val="124736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What is Software Testing?</a:t>
            </a:r>
          </a:p>
        </p:txBody>
      </p:sp>
      <p:sp>
        <p:nvSpPr>
          <p:cNvPr id="3" name="Content Placeholder 2">
            <a:extLst>
              <a:ext uri="{FF2B5EF4-FFF2-40B4-BE49-F238E27FC236}">
                <a16:creationId xmlns:a16="http://schemas.microsoft.com/office/drawing/2014/main" id="{5F1B52CB-C7BC-492C-A680-1D6D1AD321F7}"/>
              </a:ext>
            </a:extLst>
          </p:cNvPr>
          <p:cNvSpPr>
            <a:spLocks noGrp="1"/>
          </p:cNvSpPr>
          <p:nvPr>
            <p:ph idx="1"/>
          </p:nvPr>
        </p:nvSpPr>
        <p:spPr/>
        <p:txBody>
          <a:bodyPr/>
          <a:lstStyle/>
          <a:p>
            <a:pPr>
              <a:lnSpc>
                <a:spcPct val="100000"/>
              </a:lnSpc>
            </a:pPr>
            <a:r>
              <a:rPr lang="en-US" dirty="0"/>
              <a:t>It is a </a:t>
            </a:r>
            <a:r>
              <a:rPr lang="en-US" dirty="0">
                <a:solidFill>
                  <a:srgbClr val="D15A3E"/>
                </a:solidFill>
              </a:rPr>
              <a:t>systematic</a:t>
            </a:r>
            <a:r>
              <a:rPr lang="en-US" dirty="0"/>
              <a:t> </a:t>
            </a:r>
            <a:r>
              <a:rPr lang="en-US" dirty="0">
                <a:solidFill>
                  <a:srgbClr val="D15A3E"/>
                </a:solidFill>
              </a:rPr>
              <a:t>process</a:t>
            </a:r>
            <a:r>
              <a:rPr lang="en-US" dirty="0"/>
              <a:t> used to identify the </a:t>
            </a:r>
            <a:r>
              <a:rPr lang="en-US" b="1" dirty="0"/>
              <a:t>correctness</a:t>
            </a:r>
            <a:r>
              <a:rPr lang="en-US" dirty="0"/>
              <a:t>, </a:t>
            </a:r>
            <a:r>
              <a:rPr lang="en-US" b="1" dirty="0"/>
              <a:t>completeness</a:t>
            </a:r>
            <a:r>
              <a:rPr lang="en-US" dirty="0"/>
              <a:t>, and </a:t>
            </a:r>
            <a:r>
              <a:rPr lang="en-US" b="1" dirty="0"/>
              <a:t>quality</a:t>
            </a:r>
            <a:r>
              <a:rPr lang="en-US" dirty="0"/>
              <a:t> of developed software. It includes a set of activities conducted with the intent of </a:t>
            </a:r>
            <a:r>
              <a:rPr lang="en-US" dirty="0">
                <a:solidFill>
                  <a:srgbClr val="D15A3E"/>
                </a:solidFill>
              </a:rPr>
              <a:t>finding errors</a:t>
            </a:r>
            <a:r>
              <a:rPr lang="en-US" dirty="0"/>
              <a:t> in a software so it can be corrected before the product is released to the end users</a:t>
            </a:r>
          </a:p>
          <a:p>
            <a:pPr>
              <a:lnSpc>
                <a:spcPct val="100000"/>
              </a:lnSpc>
            </a:pPr>
            <a:r>
              <a:rPr lang="en-US" b="1" dirty="0"/>
              <a:t>In simple words:  </a:t>
            </a:r>
            <a:r>
              <a:rPr lang="en-US" dirty="0"/>
              <a:t>Software testing is an activity </a:t>
            </a:r>
            <a:r>
              <a:rPr lang="en-US"/>
              <a:t>that </a:t>
            </a:r>
            <a:r>
              <a:rPr lang="en-US" smtClean="0"/>
              <a:t>ensures the </a:t>
            </a:r>
            <a:r>
              <a:rPr lang="en-US" dirty="0"/>
              <a:t>software system is </a:t>
            </a:r>
            <a:r>
              <a:rPr lang="en-US" dirty="0">
                <a:solidFill>
                  <a:srgbClr val="D15A3E"/>
                </a:solidFill>
              </a:rPr>
              <a:t>defect free.</a:t>
            </a:r>
          </a:p>
          <a:p>
            <a:pPr>
              <a:lnSpc>
                <a:spcPct val="100000"/>
              </a:lnSpc>
            </a:pPr>
            <a:r>
              <a:rPr lang="en-US" dirty="0"/>
              <a:t>It can be either done </a:t>
            </a:r>
            <a:r>
              <a:rPr lang="en-US" b="1" dirty="0"/>
              <a:t>manually</a:t>
            </a:r>
            <a:r>
              <a:rPr lang="en-US" dirty="0"/>
              <a:t> or using </a:t>
            </a:r>
            <a:r>
              <a:rPr lang="en-US" b="1" dirty="0"/>
              <a:t>automated tools</a:t>
            </a:r>
            <a:r>
              <a:rPr lang="en-US" dirty="0"/>
              <a:t>.</a:t>
            </a:r>
            <a:endParaRPr lang="en-US" dirty="0">
              <a:solidFill>
                <a:srgbClr val="D15A3E"/>
              </a:solidFill>
            </a:endParaRPr>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5</a:t>
            </a:fld>
            <a:endParaRPr lang="en-US"/>
          </a:p>
        </p:txBody>
      </p:sp>
    </p:spTree>
    <p:extLst>
      <p:ext uri="{BB962C8B-B14F-4D97-AF65-F5344CB8AC3E}">
        <p14:creationId xmlns:p14="http://schemas.microsoft.com/office/powerpoint/2010/main" val="243385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8000" y="727246"/>
            <a:ext cx="8572500" cy="460423"/>
          </a:xfrm>
          <a:prstGeom prst="rect">
            <a:avLst/>
          </a:prstGeom>
        </p:spPr>
        <p:txBody>
          <a:bodyPr vert="horz" wrap="square" lIns="0" tIns="8930" rIns="0" bIns="0" numCol="1" rtlCol="0" anchor="ctr" anchorCtr="0" compatLnSpc="1">
            <a:prstTxWarp prst="textNoShape">
              <a:avLst/>
            </a:prstTxWarp>
            <a:spAutoFit/>
          </a:bodyPr>
          <a:lstStyle/>
          <a:p>
            <a:pPr marL="8929">
              <a:spcBef>
                <a:spcPts val="70"/>
              </a:spcBef>
            </a:pPr>
            <a:r>
              <a:rPr spc="-49" dirty="0"/>
              <a:t>Testing:</a:t>
            </a:r>
            <a:r>
              <a:rPr spc="-42" dirty="0"/>
              <a:t> </a:t>
            </a:r>
            <a:r>
              <a:rPr spc="42" dirty="0"/>
              <a:t>Concepts</a:t>
            </a:r>
          </a:p>
        </p:txBody>
      </p:sp>
      <p:sp>
        <p:nvSpPr>
          <p:cNvPr id="3" name="object 3"/>
          <p:cNvSpPr txBox="1"/>
          <p:nvPr/>
        </p:nvSpPr>
        <p:spPr>
          <a:xfrm>
            <a:off x="508000" y="1397258"/>
            <a:ext cx="166688" cy="268640"/>
          </a:xfrm>
          <a:prstGeom prst="rect">
            <a:avLst/>
          </a:prstGeom>
        </p:spPr>
        <p:txBody>
          <a:bodyPr vert="horz" wrap="square" lIns="0" tIns="8930" rIns="0" bIns="0" rtlCol="0">
            <a:spAutoFit/>
          </a:bodyPr>
          <a:lstStyle/>
          <a:p>
            <a:pPr marL="8929">
              <a:spcBef>
                <a:spcPts val="70"/>
              </a:spcBef>
            </a:pPr>
            <a:r>
              <a:rPr sz="1687" spc="246" dirty="0">
                <a:latin typeface="Arial"/>
                <a:cs typeface="Arial"/>
              </a:rPr>
              <a:t>•</a:t>
            </a:r>
            <a:endParaRPr sz="1687">
              <a:latin typeface="Arial"/>
              <a:cs typeface="Arial"/>
            </a:endParaRPr>
          </a:p>
        </p:txBody>
      </p:sp>
      <p:sp>
        <p:nvSpPr>
          <p:cNvPr id="4" name="object 4"/>
          <p:cNvSpPr txBox="1"/>
          <p:nvPr/>
        </p:nvSpPr>
        <p:spPr>
          <a:xfrm>
            <a:off x="924721" y="1219200"/>
            <a:ext cx="9194601" cy="976234"/>
          </a:xfrm>
          <a:prstGeom prst="rect">
            <a:avLst/>
          </a:prstGeom>
        </p:spPr>
        <p:txBody>
          <a:bodyPr vert="horz" wrap="square" lIns="0" tIns="139303" rIns="0" bIns="0" rtlCol="0">
            <a:spAutoFit/>
          </a:bodyPr>
          <a:lstStyle/>
          <a:p>
            <a:pPr marL="8929">
              <a:spcBef>
                <a:spcPts val="1097"/>
              </a:spcBef>
            </a:pPr>
            <a:r>
              <a:rPr sz="2250" spc="-95" dirty="0">
                <a:latin typeface="Arial"/>
                <a:cs typeface="Arial"/>
              </a:rPr>
              <a:t>Test </a:t>
            </a:r>
            <a:r>
              <a:rPr sz="2250" spc="42" dirty="0" smtClean="0">
                <a:latin typeface="Arial"/>
                <a:cs typeface="Arial"/>
              </a:rPr>
              <a:t>adequacy</a:t>
            </a:r>
            <a:r>
              <a:rPr lang="en-US" sz="2250" spc="42" dirty="0" smtClean="0">
                <a:latin typeface="Arial"/>
                <a:cs typeface="Arial"/>
              </a:rPr>
              <a:t> </a:t>
            </a:r>
            <a:r>
              <a:rPr sz="2250" spc="11" dirty="0" smtClean="0">
                <a:latin typeface="Arial"/>
                <a:cs typeface="Arial"/>
              </a:rPr>
              <a:t>example</a:t>
            </a:r>
            <a:r>
              <a:rPr sz="2250" spc="11" dirty="0">
                <a:latin typeface="Arial"/>
                <a:cs typeface="Arial"/>
              </a:rPr>
              <a:t>: </a:t>
            </a:r>
            <a:r>
              <a:rPr sz="2250" dirty="0">
                <a:latin typeface="Arial"/>
                <a:cs typeface="Arial"/>
              </a:rPr>
              <a:t>test</a:t>
            </a:r>
            <a:r>
              <a:rPr sz="2250" spc="25" dirty="0">
                <a:latin typeface="Arial"/>
                <a:cs typeface="Arial"/>
              </a:rPr>
              <a:t> coverage</a:t>
            </a:r>
            <a:endParaRPr sz="2250" dirty="0">
              <a:latin typeface="Arial"/>
              <a:cs typeface="Arial"/>
            </a:endParaRPr>
          </a:p>
          <a:p>
            <a:pPr marL="321457" marR="3572" indent="-312528">
              <a:lnSpc>
                <a:spcPts val="2672"/>
              </a:lnSpc>
              <a:spcBef>
                <a:spcPts val="1139"/>
              </a:spcBef>
              <a:buSzPct val="75000"/>
              <a:buChar char="•"/>
              <a:tabLst>
                <a:tab pos="321011" algn="l"/>
                <a:tab pos="321457" algn="l"/>
              </a:tabLst>
            </a:pPr>
            <a:r>
              <a:rPr sz="2250" dirty="0">
                <a:latin typeface="Arial"/>
                <a:cs typeface="Arial"/>
              </a:rPr>
              <a:t>A </a:t>
            </a:r>
            <a:r>
              <a:rPr sz="2250" spc="-7" dirty="0">
                <a:latin typeface="Arial"/>
                <a:cs typeface="Arial"/>
              </a:rPr>
              <a:t>measurement </a:t>
            </a:r>
            <a:r>
              <a:rPr sz="2250" dirty="0">
                <a:latin typeface="Arial"/>
                <a:cs typeface="Arial"/>
              </a:rPr>
              <a:t>to </a:t>
            </a:r>
            <a:r>
              <a:rPr sz="2250" spc="-4" dirty="0">
                <a:latin typeface="Arial"/>
                <a:cs typeface="Arial"/>
              </a:rPr>
              <a:t>evaluate </a:t>
            </a:r>
            <a:r>
              <a:rPr sz="2250" dirty="0">
                <a:latin typeface="Arial"/>
                <a:cs typeface="Arial"/>
              </a:rPr>
              <a:t>the </a:t>
            </a:r>
            <a:r>
              <a:rPr sz="2250" spc="28" dirty="0">
                <a:latin typeface="Arial"/>
                <a:cs typeface="Arial"/>
              </a:rPr>
              <a:t>percentage </a:t>
            </a:r>
            <a:r>
              <a:rPr sz="2250" dirty="0">
                <a:latin typeface="Arial"/>
                <a:cs typeface="Arial"/>
              </a:rPr>
              <a:t>of</a:t>
            </a:r>
            <a:r>
              <a:rPr sz="2250" spc="-11" dirty="0">
                <a:latin typeface="Arial"/>
                <a:cs typeface="Arial"/>
              </a:rPr>
              <a:t> </a:t>
            </a:r>
            <a:r>
              <a:rPr lang="en-US" sz="2250" spc="18" dirty="0" smtClean="0">
                <a:cs typeface="Arial"/>
              </a:rPr>
              <a:t>tested </a:t>
            </a:r>
            <a:r>
              <a:rPr sz="2250" spc="56" dirty="0" smtClean="0">
                <a:latin typeface="Arial"/>
                <a:cs typeface="Arial"/>
              </a:rPr>
              <a:t>code</a:t>
            </a:r>
            <a:endParaRPr sz="2250" dirty="0">
              <a:latin typeface="Arial"/>
              <a:cs typeface="Arial"/>
            </a:endParaRPr>
          </a:p>
        </p:txBody>
      </p:sp>
      <p:sp>
        <p:nvSpPr>
          <p:cNvPr id="5" name="object 5"/>
          <p:cNvSpPr txBox="1"/>
          <p:nvPr/>
        </p:nvSpPr>
        <p:spPr>
          <a:xfrm>
            <a:off x="1341439" y="2505076"/>
            <a:ext cx="3914180" cy="961401"/>
          </a:xfrm>
          <a:prstGeom prst="rect">
            <a:avLst/>
          </a:prstGeom>
        </p:spPr>
        <p:txBody>
          <a:bodyPr vert="horz" wrap="square" lIns="0" tIns="139303" rIns="0" bIns="0" rtlCol="0">
            <a:spAutoFit/>
          </a:bodyPr>
          <a:lstStyle/>
          <a:p>
            <a:pPr marL="321457" indent="-312528">
              <a:spcBef>
                <a:spcPts val="1097"/>
              </a:spcBef>
              <a:buSzPct val="75000"/>
              <a:buChar char="•"/>
              <a:tabLst>
                <a:tab pos="321011" algn="l"/>
                <a:tab pos="321457" algn="l"/>
              </a:tabLst>
            </a:pPr>
            <a:r>
              <a:rPr sz="2250" spc="-14" dirty="0">
                <a:latin typeface="Arial"/>
                <a:cs typeface="Arial"/>
              </a:rPr>
              <a:t>Statement</a:t>
            </a:r>
            <a:r>
              <a:rPr sz="2250" spc="-32" dirty="0">
                <a:latin typeface="Arial"/>
                <a:cs typeface="Arial"/>
              </a:rPr>
              <a:t> </a:t>
            </a:r>
            <a:r>
              <a:rPr sz="2250" spc="25" dirty="0">
                <a:latin typeface="Arial"/>
                <a:cs typeface="Arial"/>
              </a:rPr>
              <a:t>coverage</a:t>
            </a:r>
            <a:endParaRPr sz="2250" dirty="0">
              <a:latin typeface="Arial"/>
              <a:cs typeface="Arial"/>
            </a:endParaRPr>
          </a:p>
          <a:p>
            <a:pPr marL="321457" indent="-312528">
              <a:spcBef>
                <a:spcPts val="1027"/>
              </a:spcBef>
              <a:buSzPct val="75000"/>
              <a:buChar char="•"/>
              <a:tabLst>
                <a:tab pos="321011" algn="l"/>
                <a:tab pos="321457" algn="l"/>
              </a:tabLst>
            </a:pPr>
            <a:r>
              <a:rPr sz="2250" spc="18" dirty="0">
                <a:latin typeface="Arial"/>
                <a:cs typeface="Arial"/>
              </a:rPr>
              <a:t>Branch </a:t>
            </a:r>
            <a:r>
              <a:rPr sz="2250" spc="21" dirty="0">
                <a:latin typeface="Arial"/>
                <a:cs typeface="Arial"/>
              </a:rPr>
              <a:t>coverage,</a:t>
            </a:r>
            <a:r>
              <a:rPr sz="2250" spc="-42" dirty="0">
                <a:latin typeface="Arial"/>
                <a:cs typeface="Arial"/>
              </a:rPr>
              <a:t> </a:t>
            </a:r>
            <a:r>
              <a:rPr sz="2250" dirty="0">
                <a:latin typeface="Arial"/>
                <a:cs typeface="Arial"/>
              </a:rPr>
              <a:t>...</a:t>
            </a:r>
            <a:endParaRPr lang="en-US" sz="2250" dirty="0">
              <a:latin typeface="Arial"/>
              <a:cs typeface="Arial"/>
            </a:endParaRPr>
          </a:p>
        </p:txBody>
      </p:sp>
      <p:sp>
        <p:nvSpPr>
          <p:cNvPr id="7" name="object 7"/>
          <p:cNvSpPr/>
          <p:nvPr/>
        </p:nvSpPr>
        <p:spPr>
          <a:xfrm>
            <a:off x="5461002" y="2504717"/>
            <a:ext cx="6215063" cy="3375422"/>
          </a:xfrm>
          <a:prstGeom prst="rect">
            <a:avLst/>
          </a:prstGeom>
          <a:blipFill>
            <a:blip r:embed="rId2" cstate="print"/>
            <a:stretch>
              <a:fillRect/>
            </a:stretch>
          </a:blipFill>
        </p:spPr>
        <p:txBody>
          <a:bodyPr wrap="square" lIns="0" tIns="0" rIns="0" bIns="0" rtlCol="0"/>
          <a:lstStyle/>
          <a:p>
            <a:endParaRPr sz="1687"/>
          </a:p>
        </p:txBody>
      </p:sp>
      <p:sp>
        <p:nvSpPr>
          <p:cNvPr id="6" name="Rectangle 5"/>
          <p:cNvSpPr/>
          <p:nvPr/>
        </p:nvSpPr>
        <p:spPr>
          <a:xfrm>
            <a:off x="5522021" y="5911670"/>
            <a:ext cx="1495783" cy="338554"/>
          </a:xfrm>
          <a:prstGeom prst="rect">
            <a:avLst/>
          </a:prstGeom>
        </p:spPr>
        <p:txBody>
          <a:bodyPr wrap="none">
            <a:spAutoFit/>
          </a:bodyPr>
          <a:lstStyle/>
          <a:p>
            <a:pPr marL="8929">
              <a:spcBef>
                <a:spcPts val="1027"/>
              </a:spcBef>
              <a:buSzPct val="75000"/>
              <a:tabLst>
                <a:tab pos="321011" algn="l"/>
                <a:tab pos="321457" algn="l"/>
              </a:tabLst>
            </a:pPr>
            <a:r>
              <a:rPr lang="en-US" sz="1600" i="1" dirty="0" err="1"/>
              <a:t>Cobertura</a:t>
            </a:r>
            <a:r>
              <a:rPr lang="en-US" sz="1600" dirty="0"/>
              <a:t> tool</a:t>
            </a:r>
            <a:endParaRPr lang="en-US" sz="1600" dirty="0">
              <a:latin typeface="Arial"/>
              <a:cs typeface="Arial"/>
            </a:endParaRPr>
          </a:p>
        </p:txBody>
      </p:sp>
      <p:sp>
        <p:nvSpPr>
          <p:cNvPr id="8" name="Slide Number Placeholder 7"/>
          <p:cNvSpPr>
            <a:spLocks noGrp="1"/>
          </p:cNvSpPr>
          <p:nvPr>
            <p:ph type="sldNum" sz="quarter" idx="12"/>
          </p:nvPr>
        </p:nvSpPr>
        <p:spPr/>
        <p:txBody>
          <a:bodyPr/>
          <a:lstStyle/>
          <a:p>
            <a:fld id="{B543A0FD-1CA6-4228-86A2-78061B4844C8}" type="slidenum">
              <a:rPr lang="en-US" smtClean="0"/>
              <a:t>50</a:t>
            </a:fld>
            <a:endParaRPr lang="en-US"/>
          </a:p>
        </p:txBody>
      </p:sp>
    </p:spTree>
    <p:extLst>
      <p:ext uri="{BB962C8B-B14F-4D97-AF65-F5344CB8AC3E}">
        <p14:creationId xmlns:p14="http://schemas.microsoft.com/office/powerpoint/2010/main" val="2197556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8930" rIns="0" bIns="0" numCol="1" rtlCol="0" anchor="ctr" anchorCtr="0" compatLnSpc="1">
            <a:prstTxWarp prst="textNoShape">
              <a:avLst/>
            </a:prstTxWarp>
            <a:spAutoFit/>
          </a:bodyPr>
          <a:lstStyle/>
          <a:p>
            <a:pPr marL="8929">
              <a:spcBef>
                <a:spcPts val="70"/>
              </a:spcBef>
            </a:pPr>
            <a:r>
              <a:rPr sz="4000" spc="-4" dirty="0"/>
              <a:t>Granularity </a:t>
            </a:r>
            <a:r>
              <a:rPr sz="4000" dirty="0"/>
              <a:t>of</a:t>
            </a:r>
            <a:r>
              <a:rPr sz="4000" spc="-28" dirty="0"/>
              <a:t> </a:t>
            </a:r>
            <a:r>
              <a:rPr sz="4000" spc="-56" dirty="0"/>
              <a:t>Testing</a:t>
            </a:r>
          </a:p>
        </p:txBody>
      </p:sp>
      <p:sp>
        <p:nvSpPr>
          <p:cNvPr id="13" name="Content Placeholder 12"/>
          <p:cNvSpPr>
            <a:spLocks noGrp="1"/>
          </p:cNvSpPr>
          <p:nvPr>
            <p:ph idx="1"/>
          </p:nvPr>
        </p:nvSpPr>
        <p:spPr>
          <a:xfrm>
            <a:off x="838200" y="1690688"/>
            <a:ext cx="6061633" cy="3809999"/>
          </a:xfrm>
        </p:spPr>
        <p:txBody>
          <a:bodyPr>
            <a:normAutofit fontScale="92500"/>
          </a:bodyPr>
          <a:lstStyle/>
          <a:p>
            <a:pPr marL="8929">
              <a:spcBef>
                <a:spcPts val="911"/>
              </a:spcBef>
            </a:pPr>
            <a:r>
              <a:rPr lang="en-US" spc="4" dirty="0">
                <a:cs typeface="Arial"/>
              </a:rPr>
              <a:t>Unit</a:t>
            </a:r>
            <a:r>
              <a:rPr lang="en-US" dirty="0">
                <a:cs typeface="Arial"/>
              </a:rPr>
              <a:t> </a:t>
            </a:r>
            <a:r>
              <a:rPr lang="en-US" spc="-21" dirty="0" smtClean="0">
                <a:cs typeface="Arial"/>
              </a:rPr>
              <a:t>Testing</a:t>
            </a:r>
            <a:endParaRPr lang="en-US" dirty="0" smtClean="0">
              <a:cs typeface="Arial"/>
            </a:endParaRPr>
          </a:p>
          <a:p>
            <a:pPr marL="294679" lvl="1">
              <a:spcBef>
                <a:spcPts val="911"/>
              </a:spcBef>
            </a:pPr>
            <a:r>
              <a:rPr lang="en-US" spc="-70" dirty="0" smtClean="0">
                <a:cs typeface="Arial"/>
              </a:rPr>
              <a:t>Test </a:t>
            </a:r>
            <a:r>
              <a:rPr lang="en-US" spc="4" dirty="0">
                <a:cs typeface="Arial"/>
              </a:rPr>
              <a:t>of </a:t>
            </a:r>
            <a:r>
              <a:rPr lang="en-US" spc="35" dirty="0">
                <a:cs typeface="Arial"/>
              </a:rPr>
              <a:t>each </a:t>
            </a:r>
            <a:r>
              <a:rPr lang="en-US" spc="21" dirty="0">
                <a:cs typeface="Arial"/>
              </a:rPr>
              <a:t>single </a:t>
            </a:r>
            <a:r>
              <a:rPr lang="en-US" spc="25" dirty="0">
                <a:cs typeface="Arial"/>
              </a:rPr>
              <a:t>module </a:t>
            </a:r>
            <a:endParaRPr lang="en-US" spc="25" dirty="0" smtClean="0">
              <a:cs typeface="Arial"/>
            </a:endParaRPr>
          </a:p>
          <a:p>
            <a:pPr marL="8929">
              <a:spcBef>
                <a:spcPts val="911"/>
              </a:spcBef>
            </a:pPr>
            <a:r>
              <a:rPr lang="en-US" spc="18" dirty="0" smtClean="0">
                <a:cs typeface="Arial"/>
              </a:rPr>
              <a:t>Integration</a:t>
            </a:r>
            <a:r>
              <a:rPr lang="en-US" dirty="0" smtClean="0">
                <a:cs typeface="Arial"/>
              </a:rPr>
              <a:t> </a:t>
            </a:r>
            <a:r>
              <a:rPr lang="en-US" spc="-21" dirty="0" smtClean="0">
                <a:cs typeface="Arial"/>
              </a:rPr>
              <a:t>Testing</a:t>
            </a:r>
            <a:endParaRPr lang="en-US" dirty="0" smtClean="0">
              <a:cs typeface="Arial"/>
            </a:endParaRPr>
          </a:p>
          <a:p>
            <a:pPr marL="294679" lvl="1">
              <a:spcBef>
                <a:spcPts val="911"/>
              </a:spcBef>
            </a:pPr>
            <a:r>
              <a:rPr lang="en-US" spc="-70" dirty="0" smtClean="0">
                <a:cs typeface="Arial"/>
              </a:rPr>
              <a:t>Test </a:t>
            </a:r>
            <a:r>
              <a:rPr lang="en-US" spc="7" dirty="0">
                <a:cs typeface="Arial"/>
              </a:rPr>
              <a:t>the </a:t>
            </a:r>
            <a:r>
              <a:rPr lang="en-US" spc="18" dirty="0">
                <a:cs typeface="Arial"/>
              </a:rPr>
              <a:t>interaction </a:t>
            </a:r>
            <a:r>
              <a:rPr lang="en-US" spc="21" dirty="0">
                <a:cs typeface="Arial"/>
              </a:rPr>
              <a:t>between  modules</a:t>
            </a:r>
            <a:endParaRPr lang="en-US" dirty="0">
              <a:cs typeface="Arial"/>
            </a:endParaRPr>
          </a:p>
          <a:p>
            <a:pPr marL="8929">
              <a:spcBef>
                <a:spcPts val="780"/>
              </a:spcBef>
            </a:pPr>
            <a:r>
              <a:rPr lang="en-US" spc="-7" dirty="0">
                <a:cs typeface="Arial"/>
              </a:rPr>
              <a:t>System</a:t>
            </a:r>
            <a:r>
              <a:rPr lang="en-US" dirty="0">
                <a:cs typeface="Arial"/>
              </a:rPr>
              <a:t> </a:t>
            </a:r>
            <a:r>
              <a:rPr lang="en-US" spc="-21" dirty="0" smtClean="0">
                <a:cs typeface="Arial"/>
              </a:rPr>
              <a:t>Testing</a:t>
            </a:r>
            <a:endParaRPr lang="en-US" dirty="0" smtClean="0">
              <a:cs typeface="Arial"/>
            </a:endParaRPr>
          </a:p>
          <a:p>
            <a:pPr marL="294679" lvl="1">
              <a:spcBef>
                <a:spcPts val="780"/>
              </a:spcBef>
            </a:pPr>
            <a:r>
              <a:rPr lang="en-US" spc="-70" dirty="0" smtClean="0">
                <a:cs typeface="Arial"/>
              </a:rPr>
              <a:t>Test </a:t>
            </a:r>
            <a:r>
              <a:rPr lang="en-US" spc="7" dirty="0">
                <a:cs typeface="Arial"/>
              </a:rPr>
              <a:t>the system as a whole, </a:t>
            </a:r>
            <a:r>
              <a:rPr lang="en-US" spc="60" dirty="0">
                <a:cs typeface="Arial"/>
              </a:rPr>
              <a:t>by  </a:t>
            </a:r>
            <a:r>
              <a:rPr lang="en-US" spc="28" dirty="0">
                <a:cs typeface="Arial"/>
              </a:rPr>
              <a:t>developers</a:t>
            </a:r>
            <a:endParaRPr lang="en-US" dirty="0">
              <a:cs typeface="Arial"/>
            </a:endParaRPr>
          </a:p>
          <a:p>
            <a:pPr marL="8929">
              <a:spcBef>
                <a:spcPts val="780"/>
              </a:spcBef>
            </a:pPr>
            <a:r>
              <a:rPr lang="en-US" spc="53" dirty="0">
                <a:cs typeface="Arial"/>
              </a:rPr>
              <a:t>Acceptance</a:t>
            </a:r>
            <a:r>
              <a:rPr lang="en-US" dirty="0">
                <a:cs typeface="Arial"/>
              </a:rPr>
              <a:t> </a:t>
            </a:r>
            <a:r>
              <a:rPr lang="en-US" spc="-21" dirty="0" smtClean="0">
                <a:cs typeface="Arial"/>
              </a:rPr>
              <a:t>Testing</a:t>
            </a:r>
            <a:endParaRPr lang="en-US" dirty="0" smtClean="0">
              <a:cs typeface="Arial"/>
            </a:endParaRPr>
          </a:p>
          <a:p>
            <a:pPr marL="294679" lvl="1">
              <a:spcBef>
                <a:spcPts val="780"/>
              </a:spcBef>
            </a:pPr>
            <a:r>
              <a:rPr lang="en-US" spc="-4" dirty="0" smtClean="0">
                <a:cs typeface="Arial"/>
              </a:rPr>
              <a:t>Validate </a:t>
            </a:r>
            <a:r>
              <a:rPr lang="en-US" spc="7" dirty="0">
                <a:cs typeface="Arial"/>
              </a:rPr>
              <a:t>the system </a:t>
            </a:r>
            <a:r>
              <a:rPr lang="en-US" spc="21" dirty="0">
                <a:cs typeface="Arial"/>
              </a:rPr>
              <a:t>against </a:t>
            </a:r>
            <a:r>
              <a:rPr lang="en-US" spc="7" dirty="0" smtClean="0">
                <a:cs typeface="Arial"/>
              </a:rPr>
              <a:t>user </a:t>
            </a:r>
            <a:r>
              <a:rPr lang="en-US" spc="7" dirty="0">
                <a:cs typeface="Arial"/>
              </a:rPr>
              <a:t>requirements, </a:t>
            </a:r>
            <a:r>
              <a:rPr lang="en-US" spc="60" dirty="0" smtClean="0">
                <a:cs typeface="Arial"/>
              </a:rPr>
              <a:t>by </a:t>
            </a:r>
            <a:r>
              <a:rPr lang="en-US" spc="18" dirty="0" smtClean="0">
                <a:cs typeface="Arial"/>
              </a:rPr>
              <a:t>customers,</a:t>
            </a:r>
            <a:r>
              <a:rPr lang="en-US" spc="-49" dirty="0" smtClean="0">
                <a:cs typeface="Arial"/>
              </a:rPr>
              <a:t> </a:t>
            </a:r>
            <a:r>
              <a:rPr lang="en-US" spc="4" dirty="0" smtClean="0">
                <a:cs typeface="Arial"/>
              </a:rPr>
              <a:t>without </a:t>
            </a:r>
            <a:r>
              <a:rPr lang="en-US" spc="11" dirty="0" smtClean="0">
                <a:cs typeface="Arial"/>
              </a:rPr>
              <a:t>formal </a:t>
            </a:r>
            <a:r>
              <a:rPr lang="en-US" spc="4" dirty="0" smtClean="0">
                <a:cs typeface="Arial"/>
              </a:rPr>
              <a:t>test</a:t>
            </a:r>
            <a:r>
              <a:rPr lang="en-US" spc="520" dirty="0">
                <a:cs typeface="Arial"/>
              </a:rPr>
              <a:t> </a:t>
            </a:r>
            <a:r>
              <a:rPr lang="en-US" spc="28" dirty="0" smtClean="0">
                <a:cs typeface="Arial"/>
              </a:rPr>
              <a:t>cases</a:t>
            </a:r>
            <a:endParaRPr lang="en-US" dirty="0">
              <a:cs typeface="Arial"/>
            </a:endParaRPr>
          </a:p>
        </p:txBody>
      </p:sp>
      <p:sp>
        <p:nvSpPr>
          <p:cNvPr id="14" name="object 14"/>
          <p:cNvSpPr/>
          <p:nvPr/>
        </p:nvSpPr>
        <p:spPr>
          <a:xfrm>
            <a:off x="6106441" y="1289611"/>
            <a:ext cx="5881688" cy="4804172"/>
          </a:xfrm>
          <a:prstGeom prst="rect">
            <a:avLst/>
          </a:prstGeom>
          <a:blipFill>
            <a:blip r:embed="rId2" cstate="print"/>
            <a:stretch>
              <a:fillRect/>
            </a:stretch>
          </a:blipFill>
        </p:spPr>
        <p:txBody>
          <a:bodyPr wrap="square" lIns="0" tIns="0" rIns="0" bIns="0" rtlCol="0"/>
          <a:lstStyle/>
          <a:p>
            <a:endParaRPr sz="1687"/>
          </a:p>
        </p:txBody>
      </p:sp>
      <p:sp>
        <p:nvSpPr>
          <p:cNvPr id="17" name="object 17"/>
          <p:cNvSpPr/>
          <p:nvPr/>
        </p:nvSpPr>
        <p:spPr>
          <a:xfrm>
            <a:off x="6294437" y="4513230"/>
            <a:ext cx="5262563" cy="303609"/>
          </a:xfrm>
          <a:custGeom>
            <a:avLst/>
            <a:gdLst/>
            <a:ahLst/>
            <a:cxnLst/>
            <a:rect l="l" t="t" r="r" b="b"/>
            <a:pathLst>
              <a:path w="5613400" h="431800">
                <a:moveTo>
                  <a:pt x="0" y="0"/>
                </a:moveTo>
                <a:lnTo>
                  <a:pt x="5613400" y="0"/>
                </a:lnTo>
                <a:lnTo>
                  <a:pt x="5613400" y="431800"/>
                </a:lnTo>
                <a:lnTo>
                  <a:pt x="0" y="431800"/>
                </a:lnTo>
                <a:lnTo>
                  <a:pt x="0" y="0"/>
                </a:lnTo>
                <a:close/>
              </a:path>
            </a:pathLst>
          </a:custGeom>
          <a:solidFill>
            <a:srgbClr val="FFFFFF"/>
          </a:solidFill>
        </p:spPr>
        <p:txBody>
          <a:bodyPr wrap="square" lIns="0" tIns="0" rIns="0" bIns="0" rtlCol="0"/>
          <a:lstStyle/>
          <a:p>
            <a:endParaRPr sz="1687"/>
          </a:p>
        </p:txBody>
      </p:sp>
      <p:sp>
        <p:nvSpPr>
          <p:cNvPr id="18" name="object 18"/>
          <p:cNvSpPr/>
          <p:nvPr/>
        </p:nvSpPr>
        <p:spPr>
          <a:xfrm>
            <a:off x="6413500" y="2995183"/>
            <a:ext cx="5262563" cy="303609"/>
          </a:xfrm>
          <a:custGeom>
            <a:avLst/>
            <a:gdLst/>
            <a:ahLst/>
            <a:cxnLst/>
            <a:rect l="l" t="t" r="r" b="b"/>
            <a:pathLst>
              <a:path w="5613400" h="431800">
                <a:moveTo>
                  <a:pt x="0" y="0"/>
                </a:moveTo>
                <a:lnTo>
                  <a:pt x="5613400" y="0"/>
                </a:lnTo>
                <a:lnTo>
                  <a:pt x="5613400" y="431800"/>
                </a:lnTo>
                <a:lnTo>
                  <a:pt x="0" y="431800"/>
                </a:lnTo>
                <a:lnTo>
                  <a:pt x="0" y="0"/>
                </a:lnTo>
                <a:close/>
              </a:path>
            </a:pathLst>
          </a:custGeom>
          <a:solidFill>
            <a:srgbClr val="FFFFFF"/>
          </a:solidFill>
        </p:spPr>
        <p:txBody>
          <a:bodyPr wrap="square" lIns="0" tIns="0" rIns="0" bIns="0" rtlCol="0"/>
          <a:lstStyle/>
          <a:p>
            <a:endParaRPr sz="1687"/>
          </a:p>
        </p:txBody>
      </p:sp>
      <p:sp>
        <p:nvSpPr>
          <p:cNvPr id="19" name="object 19"/>
          <p:cNvSpPr txBox="1"/>
          <p:nvPr/>
        </p:nvSpPr>
        <p:spPr>
          <a:xfrm>
            <a:off x="8387613" y="5334481"/>
            <a:ext cx="1369815" cy="268640"/>
          </a:xfrm>
          <a:prstGeom prst="rect">
            <a:avLst/>
          </a:prstGeom>
        </p:spPr>
        <p:txBody>
          <a:bodyPr vert="horz" wrap="square" lIns="0" tIns="8930" rIns="0" bIns="0" rtlCol="0">
            <a:spAutoFit/>
          </a:bodyPr>
          <a:lstStyle/>
          <a:p>
            <a:pPr marL="8929">
              <a:spcBef>
                <a:spcPts val="70"/>
              </a:spcBef>
            </a:pPr>
            <a:r>
              <a:rPr sz="1687" spc="-4" dirty="0">
                <a:solidFill>
                  <a:srgbClr val="FFFFFF"/>
                </a:solidFill>
                <a:latin typeface="Gill Sans MT"/>
                <a:cs typeface="Gill Sans MT"/>
              </a:rPr>
              <a:t>Unit</a:t>
            </a:r>
            <a:r>
              <a:rPr sz="1687" spc="-257" dirty="0">
                <a:solidFill>
                  <a:srgbClr val="FFFFFF"/>
                </a:solidFill>
                <a:latin typeface="Gill Sans MT"/>
                <a:cs typeface="Gill Sans MT"/>
              </a:rPr>
              <a:t> </a:t>
            </a:r>
            <a:r>
              <a:rPr sz="1687" spc="-39" dirty="0">
                <a:solidFill>
                  <a:srgbClr val="FFFFFF"/>
                </a:solidFill>
                <a:latin typeface="Gill Sans MT"/>
                <a:cs typeface="Gill Sans MT"/>
              </a:rPr>
              <a:t>Testing</a:t>
            </a:r>
            <a:endParaRPr sz="1687" dirty="0">
              <a:latin typeface="Gill Sans MT"/>
              <a:cs typeface="Gill Sans MT"/>
            </a:endParaRPr>
          </a:p>
        </p:txBody>
      </p:sp>
      <p:sp>
        <p:nvSpPr>
          <p:cNvPr id="20" name="object 20"/>
          <p:cNvSpPr txBox="1"/>
          <p:nvPr/>
        </p:nvSpPr>
        <p:spPr>
          <a:xfrm>
            <a:off x="8123936" y="3816434"/>
            <a:ext cx="2128837" cy="268640"/>
          </a:xfrm>
          <a:prstGeom prst="rect">
            <a:avLst/>
          </a:prstGeom>
        </p:spPr>
        <p:txBody>
          <a:bodyPr vert="horz" wrap="square" lIns="0" tIns="8930" rIns="0" bIns="0" rtlCol="0">
            <a:spAutoFit/>
          </a:bodyPr>
          <a:lstStyle/>
          <a:p>
            <a:pPr marL="8929">
              <a:spcBef>
                <a:spcPts val="70"/>
              </a:spcBef>
            </a:pPr>
            <a:r>
              <a:rPr sz="1687" spc="-4" dirty="0">
                <a:solidFill>
                  <a:srgbClr val="FFFFFF"/>
                </a:solidFill>
                <a:latin typeface="Gill Sans MT"/>
                <a:cs typeface="Gill Sans MT"/>
              </a:rPr>
              <a:t>Integration</a:t>
            </a:r>
            <a:r>
              <a:rPr sz="1687" spc="-239" dirty="0">
                <a:solidFill>
                  <a:srgbClr val="FFFFFF"/>
                </a:solidFill>
                <a:latin typeface="Gill Sans MT"/>
                <a:cs typeface="Gill Sans MT"/>
              </a:rPr>
              <a:t> </a:t>
            </a:r>
            <a:r>
              <a:rPr sz="1687" spc="-39" dirty="0">
                <a:solidFill>
                  <a:srgbClr val="FFFFFF"/>
                </a:solidFill>
                <a:latin typeface="Gill Sans MT"/>
                <a:cs typeface="Gill Sans MT"/>
              </a:rPr>
              <a:t>Testing</a:t>
            </a:r>
            <a:endParaRPr sz="1687" dirty="0">
              <a:latin typeface="Gill Sans MT"/>
              <a:cs typeface="Gill Sans MT"/>
            </a:endParaRPr>
          </a:p>
        </p:txBody>
      </p:sp>
      <p:sp>
        <p:nvSpPr>
          <p:cNvPr id="21" name="object 21"/>
          <p:cNvSpPr txBox="1"/>
          <p:nvPr/>
        </p:nvSpPr>
        <p:spPr>
          <a:xfrm>
            <a:off x="8384236" y="2137653"/>
            <a:ext cx="1366837" cy="792885"/>
          </a:xfrm>
          <a:prstGeom prst="rect">
            <a:avLst/>
          </a:prstGeom>
        </p:spPr>
        <p:txBody>
          <a:bodyPr vert="horz" wrap="square" lIns="0" tIns="23217" rIns="0" bIns="0" rtlCol="0">
            <a:spAutoFit/>
          </a:bodyPr>
          <a:lstStyle/>
          <a:p>
            <a:pPr marL="8483" marR="3572" indent="-446" algn="ctr">
              <a:lnSpc>
                <a:spcPts val="1969"/>
              </a:lnSpc>
              <a:spcBef>
                <a:spcPts val="183"/>
              </a:spcBef>
            </a:pPr>
            <a:r>
              <a:rPr sz="1687" spc="-4" dirty="0">
                <a:solidFill>
                  <a:srgbClr val="FFFFFF"/>
                </a:solidFill>
                <a:latin typeface="Gill Sans MT"/>
                <a:cs typeface="Gill Sans MT"/>
              </a:rPr>
              <a:t>System&amp;  </a:t>
            </a:r>
            <a:r>
              <a:rPr sz="1687" dirty="0">
                <a:solidFill>
                  <a:srgbClr val="FFFFFF"/>
                </a:solidFill>
                <a:latin typeface="Gill Sans MT"/>
                <a:cs typeface="Gill Sans MT"/>
              </a:rPr>
              <a:t>Accept</a:t>
            </a:r>
            <a:r>
              <a:rPr sz="1687" spc="-4" dirty="0">
                <a:solidFill>
                  <a:srgbClr val="FFFFFF"/>
                </a:solidFill>
                <a:latin typeface="Gill Sans MT"/>
                <a:cs typeface="Gill Sans MT"/>
              </a:rPr>
              <a:t>a</a:t>
            </a:r>
            <a:r>
              <a:rPr sz="1687" dirty="0">
                <a:solidFill>
                  <a:srgbClr val="FFFFFF"/>
                </a:solidFill>
                <a:latin typeface="Gill Sans MT"/>
                <a:cs typeface="Gill Sans MT"/>
              </a:rPr>
              <a:t>nce  </a:t>
            </a:r>
            <a:r>
              <a:rPr sz="1687" spc="-39" dirty="0">
                <a:solidFill>
                  <a:srgbClr val="FFFFFF"/>
                </a:solidFill>
                <a:latin typeface="Gill Sans MT"/>
                <a:cs typeface="Gill Sans MT"/>
              </a:rPr>
              <a:t>Testing</a:t>
            </a:r>
            <a:endParaRPr sz="1687" dirty="0">
              <a:latin typeface="Gill Sans MT"/>
              <a:cs typeface="Gill Sans MT"/>
            </a:endParaRPr>
          </a:p>
        </p:txBody>
      </p:sp>
      <p:sp>
        <p:nvSpPr>
          <p:cNvPr id="3" name="Slide Number Placeholder 2"/>
          <p:cNvSpPr>
            <a:spLocks noGrp="1"/>
          </p:cNvSpPr>
          <p:nvPr>
            <p:ph type="sldNum" sz="quarter" idx="12"/>
          </p:nvPr>
        </p:nvSpPr>
        <p:spPr/>
        <p:txBody>
          <a:bodyPr/>
          <a:lstStyle/>
          <a:p>
            <a:fld id="{B543A0FD-1CA6-4228-86A2-78061B4844C8}" type="slidenum">
              <a:rPr lang="en-US" smtClean="0"/>
              <a:t>51</a:t>
            </a:fld>
            <a:endParaRPr lang="en-US"/>
          </a:p>
        </p:txBody>
      </p:sp>
    </p:spTree>
    <p:extLst>
      <p:ext uri="{BB962C8B-B14F-4D97-AF65-F5344CB8AC3E}">
        <p14:creationId xmlns:p14="http://schemas.microsoft.com/office/powerpoint/2010/main" val="2509653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2"/>
          <p:cNvSpPr>
            <a:spLocks noGrp="1" noChangeArrowheads="1"/>
          </p:cNvSpPr>
          <p:nvPr>
            <p:ph type="title"/>
          </p:nvPr>
        </p:nvSpPr>
        <p:spPr>
          <a:noFill/>
        </p:spPr>
        <p:txBody>
          <a:bodyPr lIns="92075" tIns="46038" rIns="92075" bIns="46038"/>
          <a:lstStyle/>
          <a:p>
            <a:r>
              <a:rPr lang="en-US" dirty="0"/>
              <a:t>Software Testing</a:t>
            </a:r>
            <a:endParaRPr lang="en-US" sz="4400" dirty="0"/>
          </a:p>
        </p:txBody>
      </p:sp>
      <p:sp>
        <p:nvSpPr>
          <p:cNvPr id="65538" name="Rectangle 3"/>
          <p:cNvSpPr>
            <a:spLocks noGrp="1" noChangeArrowheads="1"/>
          </p:cNvSpPr>
          <p:nvPr>
            <p:ph idx="1"/>
          </p:nvPr>
        </p:nvSpPr>
        <p:spPr>
          <a:noFill/>
        </p:spPr>
        <p:txBody>
          <a:bodyPr lIns="92075" tIns="46038" rIns="92075" bIns="46038">
            <a:normAutofit/>
          </a:bodyPr>
          <a:lstStyle/>
          <a:p>
            <a:pPr>
              <a:lnSpc>
                <a:spcPct val="90000"/>
              </a:lnSpc>
            </a:pPr>
            <a:r>
              <a:rPr lang="en-US" b="1" i="1" dirty="0"/>
              <a:t>Software testing</a:t>
            </a:r>
            <a:r>
              <a:rPr lang="en-US" b="1" dirty="0"/>
              <a:t> </a:t>
            </a:r>
            <a:r>
              <a:rPr lang="en-US" dirty="0"/>
              <a:t>is</a:t>
            </a:r>
          </a:p>
          <a:p>
            <a:pPr marL="742950" lvl="1" indent="-285750">
              <a:lnSpc>
                <a:spcPct val="90000"/>
              </a:lnSpc>
            </a:pPr>
            <a:r>
              <a:rPr lang="en-US" dirty="0"/>
              <a:t>the process of </a:t>
            </a:r>
            <a:r>
              <a:rPr lang="en-US" i="1" u="sng" dirty="0"/>
              <a:t>executing a program </a:t>
            </a:r>
            <a:r>
              <a:rPr lang="en-US" dirty="0"/>
              <a:t>(or parts of a program) with the intention of finding defects</a:t>
            </a:r>
          </a:p>
          <a:p>
            <a:pPr>
              <a:lnSpc>
                <a:spcPct val="90000"/>
              </a:lnSpc>
            </a:pPr>
            <a:r>
              <a:rPr lang="en-US" dirty="0"/>
              <a:t>The purpose of testing</a:t>
            </a:r>
          </a:p>
          <a:p>
            <a:pPr marL="742950" lvl="1" indent="-285750">
              <a:lnSpc>
                <a:spcPct val="90000"/>
              </a:lnSpc>
            </a:pPr>
            <a:r>
              <a:rPr lang="en-US" dirty="0"/>
              <a:t>to find defects.  </a:t>
            </a:r>
          </a:p>
          <a:p>
            <a:pPr marL="742950" lvl="1" indent="-285750">
              <a:lnSpc>
                <a:spcPct val="90000"/>
              </a:lnSpc>
            </a:pPr>
            <a:r>
              <a:rPr lang="en-US" dirty="0"/>
              <a:t>to discover every conceivable weakness in a software product.</a:t>
            </a:r>
          </a:p>
        </p:txBody>
      </p:sp>
      <p:sp>
        <p:nvSpPr>
          <p:cNvPr id="7" name="Rectangle 4"/>
          <p:cNvSpPr>
            <a:spLocks noChangeArrowheads="1"/>
          </p:cNvSpPr>
          <p:nvPr/>
        </p:nvSpPr>
        <p:spPr bwMode="auto">
          <a:xfrm>
            <a:off x="1371600" y="4800600"/>
            <a:ext cx="9448800" cy="1143000"/>
          </a:xfrm>
          <a:prstGeom prst="rect">
            <a:avLst/>
          </a:prstGeom>
          <a:solidFill>
            <a:srgbClr val="FFFF00"/>
          </a:solidFill>
          <a:ln w="9525">
            <a:solidFill>
              <a:schemeClr val="tx1"/>
            </a:solidFill>
            <a:miter lim="800000"/>
            <a:headEnd/>
            <a:tailEnd/>
          </a:ln>
        </p:spPr>
        <p:txBody>
          <a:bodyPr wrap="none" anchor="ctr"/>
          <a:lstStyle/>
          <a:p>
            <a:pPr marL="457200" indent="-457200" algn="l">
              <a:buFont typeface="Arial" charset="0"/>
              <a:buAutoNum type="arabicPeriod"/>
            </a:pPr>
            <a:r>
              <a:rPr lang="en-US" sz="3200" dirty="0">
                <a:latin typeface="Garamond"/>
                <a:cs typeface="Garamond"/>
              </a:rPr>
              <a:t>Software testing ≠ Debugging.</a:t>
            </a:r>
          </a:p>
          <a:p>
            <a:pPr marL="457200" indent="-457200" algn="l">
              <a:buFont typeface="Arial" charset="0"/>
              <a:buAutoNum type="arabicPeriod"/>
            </a:pPr>
            <a:r>
              <a:rPr lang="en-US" sz="3200" dirty="0">
                <a:latin typeface="Garamond"/>
                <a:cs typeface="Garamond"/>
              </a:rPr>
              <a:t>Software testing ≠ Quality assurance</a:t>
            </a:r>
          </a:p>
        </p:txBody>
      </p:sp>
      <p:sp>
        <p:nvSpPr>
          <p:cNvPr id="2" name="Slide Number Placeholder 1"/>
          <p:cNvSpPr>
            <a:spLocks noGrp="1"/>
          </p:cNvSpPr>
          <p:nvPr>
            <p:ph type="sldNum" sz="quarter" idx="12"/>
          </p:nvPr>
        </p:nvSpPr>
        <p:spPr/>
        <p:txBody>
          <a:bodyPr/>
          <a:lstStyle/>
          <a:p>
            <a:fld id="{B543A0FD-1CA6-4228-86A2-78061B4844C8}" type="slidenum">
              <a:rPr lang="en-US" smtClean="0"/>
              <a:t>52</a:t>
            </a:fld>
            <a:endParaRPr lang="en-US"/>
          </a:p>
        </p:txBody>
      </p:sp>
    </p:spTree>
    <p:extLst>
      <p:ext uri="{BB962C8B-B14F-4D97-AF65-F5344CB8AC3E}">
        <p14:creationId xmlns:p14="http://schemas.microsoft.com/office/powerpoint/2010/main" val="1592736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553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53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553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538">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538">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a:bodyPr>
          <a:lstStyle/>
          <a:p>
            <a:r>
              <a:rPr lang="en-US" sz="4000" dirty="0"/>
              <a:t>Software Testing vs. Quality Assurance (QA)</a:t>
            </a:r>
          </a:p>
        </p:txBody>
      </p:sp>
      <p:sp>
        <p:nvSpPr>
          <p:cNvPr id="46083" name="Rectangle 3"/>
          <p:cNvSpPr>
            <a:spLocks noGrp="1" noChangeArrowheads="1"/>
          </p:cNvSpPr>
          <p:nvPr>
            <p:ph idx="1"/>
          </p:nvPr>
        </p:nvSpPr>
        <p:spPr/>
        <p:txBody>
          <a:bodyPr>
            <a:normAutofit/>
          </a:bodyPr>
          <a:lstStyle/>
          <a:p>
            <a:r>
              <a:rPr lang="en-US" sz="3200" dirty="0"/>
              <a:t>Software testing is a planned process that is used to identify the correctness, completeness, security and quality of software.</a:t>
            </a:r>
          </a:p>
          <a:p>
            <a:r>
              <a:rPr lang="en-US" sz="3200" dirty="0"/>
              <a:t>Quality Assurance (QA) is planned and systematic way to evaluate quality of process used to produce a quality product.</a:t>
            </a:r>
          </a:p>
          <a:p>
            <a:r>
              <a:rPr lang="en-US" sz="3200" dirty="0"/>
              <a:t>The goal of a QA is to provide assurance that a product is meeting customer’s quality expectations.</a:t>
            </a:r>
          </a:p>
        </p:txBody>
      </p:sp>
      <p:sp>
        <p:nvSpPr>
          <p:cNvPr id="2" name="Slide Number Placeholder 1"/>
          <p:cNvSpPr>
            <a:spLocks noGrp="1"/>
          </p:cNvSpPr>
          <p:nvPr>
            <p:ph type="sldNum" sz="quarter" idx="12"/>
          </p:nvPr>
        </p:nvSpPr>
        <p:spPr/>
        <p:txBody>
          <a:bodyPr/>
          <a:lstStyle/>
          <a:p>
            <a:fld id="{B543A0FD-1CA6-4228-86A2-78061B4844C8}" type="slidenum">
              <a:rPr lang="en-US" smtClean="0"/>
              <a:t>53</a:t>
            </a:fld>
            <a:endParaRPr lang="en-US"/>
          </a:p>
        </p:txBody>
      </p:sp>
    </p:spTree>
    <p:extLst>
      <p:ext uri="{BB962C8B-B14F-4D97-AF65-F5344CB8AC3E}">
        <p14:creationId xmlns:p14="http://schemas.microsoft.com/office/powerpoint/2010/main" val="3782884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a:bodyPr>
          <a:lstStyle/>
          <a:p>
            <a:r>
              <a:rPr lang="en-US" sz="4000" dirty="0"/>
              <a:t>Software Testing vs. Quality Assurance (QA)</a:t>
            </a:r>
          </a:p>
        </p:txBody>
      </p:sp>
      <p:sp>
        <p:nvSpPr>
          <p:cNvPr id="46083" name="Rectangle 3"/>
          <p:cNvSpPr>
            <a:spLocks noGrp="1" noChangeArrowheads="1"/>
          </p:cNvSpPr>
          <p:nvPr>
            <p:ph idx="1"/>
          </p:nvPr>
        </p:nvSpPr>
        <p:spPr/>
        <p:txBody>
          <a:bodyPr/>
          <a:lstStyle/>
          <a:p>
            <a:r>
              <a:rPr lang="en-US" sz="3200" dirty="0"/>
              <a:t>Testing is necessary, but not sufficient for quality assurance</a:t>
            </a:r>
          </a:p>
          <a:p>
            <a:pPr lvl="1"/>
            <a:r>
              <a:rPr lang="en-US" sz="2800" dirty="0"/>
              <a:t>Testing contributes to improve quality by identifying problems.</a:t>
            </a:r>
          </a:p>
          <a:p>
            <a:r>
              <a:rPr lang="en-US" sz="3200" dirty="0"/>
              <a:t>Quality assurance sets the standards for the team/organization to build better software.</a:t>
            </a:r>
          </a:p>
        </p:txBody>
      </p:sp>
      <p:sp>
        <p:nvSpPr>
          <p:cNvPr id="2" name="Slide Number Placeholder 1"/>
          <p:cNvSpPr>
            <a:spLocks noGrp="1"/>
          </p:cNvSpPr>
          <p:nvPr>
            <p:ph type="sldNum" sz="quarter" idx="12"/>
          </p:nvPr>
        </p:nvSpPr>
        <p:spPr/>
        <p:txBody>
          <a:bodyPr/>
          <a:lstStyle/>
          <a:p>
            <a:fld id="{B543A0FD-1CA6-4228-86A2-78061B4844C8}" type="slidenum">
              <a:rPr lang="en-US" smtClean="0"/>
              <a:t>54</a:t>
            </a:fld>
            <a:endParaRPr lang="en-US"/>
          </a:p>
        </p:txBody>
      </p:sp>
    </p:spTree>
    <p:extLst>
      <p:ext uri="{BB962C8B-B14F-4D97-AF65-F5344CB8AC3E}">
        <p14:creationId xmlns:p14="http://schemas.microsoft.com/office/powerpoint/2010/main" val="106140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08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normAutofit/>
          </a:bodyPr>
          <a:lstStyle/>
          <a:p>
            <a:r>
              <a:rPr lang="en-US" sz="4000" dirty="0"/>
              <a:t>Software Testing vs. Quality Assurance (QA)</a:t>
            </a:r>
          </a:p>
        </p:txBody>
      </p:sp>
      <p:pic>
        <p:nvPicPr>
          <p:cNvPr id="1026" name="Picture 2" descr="Image result for software testing quality assur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4580" y="1534030"/>
            <a:ext cx="4404247" cy="444372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Slide Number Placeholder 1"/>
          <p:cNvSpPr>
            <a:spLocks noGrp="1"/>
          </p:cNvSpPr>
          <p:nvPr>
            <p:ph type="sldNum" sz="quarter" idx="12"/>
          </p:nvPr>
        </p:nvSpPr>
        <p:spPr/>
        <p:txBody>
          <a:bodyPr/>
          <a:lstStyle/>
          <a:p>
            <a:fld id="{B543A0FD-1CA6-4228-86A2-78061B4844C8}" type="slidenum">
              <a:rPr lang="en-US" smtClean="0"/>
              <a:t>55</a:t>
            </a:fld>
            <a:endParaRPr lang="en-US"/>
          </a:p>
        </p:txBody>
      </p:sp>
    </p:spTree>
    <p:extLst>
      <p:ext uri="{BB962C8B-B14F-4D97-AF65-F5344CB8AC3E}">
        <p14:creationId xmlns:p14="http://schemas.microsoft.com/office/powerpoint/2010/main" val="743577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noFill/>
        </p:spPr>
        <p:txBody>
          <a:bodyPr lIns="92075" tIns="46038" rIns="92075" bIns="46038"/>
          <a:lstStyle/>
          <a:p>
            <a:pPr eaLnBrk="1" hangingPunct="1"/>
            <a:r>
              <a:rPr lang="en-US" dirty="0"/>
              <a:t>Test Cases and Test Suites</a:t>
            </a:r>
          </a:p>
        </p:txBody>
      </p:sp>
      <p:sp>
        <p:nvSpPr>
          <p:cNvPr id="59394" name="Rectangle 3"/>
          <p:cNvSpPr>
            <a:spLocks noGrp="1" noChangeArrowheads="1"/>
          </p:cNvSpPr>
          <p:nvPr>
            <p:ph idx="1"/>
          </p:nvPr>
        </p:nvSpPr>
        <p:spPr/>
        <p:txBody>
          <a:bodyPr lIns="92075" tIns="46038" rIns="92075" bIns="46038"/>
          <a:lstStyle/>
          <a:p>
            <a:pPr eaLnBrk="1" hangingPunct="1"/>
            <a:r>
              <a:rPr lang="en-US" sz="3200" b="1" i="1" dirty="0"/>
              <a:t>Test case</a:t>
            </a:r>
            <a:r>
              <a:rPr lang="en-US" sz="3200" b="1" dirty="0"/>
              <a:t> </a:t>
            </a:r>
          </a:p>
          <a:p>
            <a:pPr lvl="1" eaLnBrk="1" hangingPunct="1"/>
            <a:r>
              <a:rPr lang="en-US" sz="2800" dirty="0"/>
              <a:t>A test case consists of inputs, steps/actions, and expected results, i.e., pass-fail criterion  </a:t>
            </a:r>
          </a:p>
          <a:p>
            <a:pPr eaLnBrk="1" hangingPunct="1"/>
            <a:r>
              <a:rPr lang="en-GB" sz="3200" b="1" i="1" dirty="0"/>
              <a:t>Test suite</a:t>
            </a:r>
            <a:endParaRPr lang="en-GB" sz="3200" b="1" dirty="0"/>
          </a:p>
          <a:p>
            <a:pPr lvl="1" eaLnBrk="1" hangingPunct="1"/>
            <a:r>
              <a:rPr lang="en-GB" sz="2800" dirty="0"/>
              <a:t>A group of test cases (usually organized around some principles, e.g. smoke test suite)</a:t>
            </a:r>
          </a:p>
        </p:txBody>
      </p:sp>
      <p:sp>
        <p:nvSpPr>
          <p:cNvPr id="2" name="Slide Number Placeholder 1"/>
          <p:cNvSpPr>
            <a:spLocks noGrp="1"/>
          </p:cNvSpPr>
          <p:nvPr>
            <p:ph type="sldNum" sz="quarter" idx="12"/>
          </p:nvPr>
        </p:nvSpPr>
        <p:spPr/>
        <p:txBody>
          <a:bodyPr/>
          <a:lstStyle/>
          <a:p>
            <a:fld id="{B543A0FD-1CA6-4228-86A2-78061B4844C8}" type="slidenum">
              <a:rPr lang="en-US" smtClean="0"/>
              <a:t>56</a:t>
            </a:fld>
            <a:endParaRPr lang="en-US"/>
          </a:p>
        </p:txBody>
      </p:sp>
    </p:spTree>
    <p:extLst>
      <p:ext uri="{BB962C8B-B14F-4D97-AF65-F5344CB8AC3E}">
        <p14:creationId xmlns:p14="http://schemas.microsoft.com/office/powerpoint/2010/main" val="132305187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39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39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3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noChangeArrowheads="1"/>
          </p:cNvSpPr>
          <p:nvPr>
            <p:ph type="title"/>
          </p:nvPr>
        </p:nvSpPr>
        <p:spPr>
          <a:noFill/>
        </p:spPr>
        <p:txBody>
          <a:bodyPr lIns="92075" tIns="46038" rIns="92075" bIns="46038"/>
          <a:lstStyle/>
          <a:p>
            <a:pPr eaLnBrk="1" hangingPunct="1"/>
            <a:r>
              <a:rPr lang="en-US" dirty="0"/>
              <a:t>Test Plan and Testing Process </a:t>
            </a:r>
          </a:p>
        </p:txBody>
      </p:sp>
      <p:sp>
        <p:nvSpPr>
          <p:cNvPr id="59394" name="Rectangle 3"/>
          <p:cNvSpPr>
            <a:spLocks noGrp="1" noChangeArrowheads="1"/>
          </p:cNvSpPr>
          <p:nvPr>
            <p:ph idx="1"/>
          </p:nvPr>
        </p:nvSpPr>
        <p:spPr/>
        <p:txBody>
          <a:bodyPr lIns="92075" tIns="46038" rIns="92075" bIns="46038"/>
          <a:lstStyle/>
          <a:p>
            <a:pPr eaLnBrk="1" hangingPunct="1"/>
            <a:r>
              <a:rPr lang="en-GB" sz="3200" b="1" i="1" dirty="0"/>
              <a:t>Test plan</a:t>
            </a:r>
          </a:p>
          <a:p>
            <a:pPr lvl="1" eaLnBrk="1" hangingPunct="1"/>
            <a:r>
              <a:rPr lang="en-GB" sz="2800" dirty="0"/>
              <a:t>A document that specifies how a system will be tested, including criteria for success, i.e., the exit criteria. </a:t>
            </a:r>
          </a:p>
          <a:p>
            <a:pPr eaLnBrk="1" hangingPunct="1"/>
            <a:r>
              <a:rPr lang="en-US" sz="3200" b="1" i="1" dirty="0"/>
              <a:t>Testing process</a:t>
            </a:r>
          </a:p>
          <a:p>
            <a:pPr lvl="1" eaLnBrk="1" hangingPunct="1"/>
            <a:r>
              <a:rPr lang="en-US" sz="2800" dirty="0"/>
              <a:t>The testing process involves developing test plans, designing test cases, running the test cases, and evaluating the results </a:t>
            </a:r>
          </a:p>
        </p:txBody>
      </p:sp>
      <p:sp>
        <p:nvSpPr>
          <p:cNvPr id="2" name="Slide Number Placeholder 1"/>
          <p:cNvSpPr>
            <a:spLocks noGrp="1"/>
          </p:cNvSpPr>
          <p:nvPr>
            <p:ph type="sldNum" sz="quarter" idx="12"/>
          </p:nvPr>
        </p:nvSpPr>
        <p:spPr/>
        <p:txBody>
          <a:bodyPr/>
          <a:lstStyle/>
          <a:p>
            <a:fld id="{B543A0FD-1CA6-4228-86A2-78061B4844C8}" type="slidenum">
              <a:rPr lang="en-US" smtClean="0"/>
              <a:t>57</a:t>
            </a:fld>
            <a:endParaRPr lang="en-US"/>
          </a:p>
        </p:txBody>
      </p:sp>
    </p:spTree>
    <p:extLst>
      <p:ext uri="{BB962C8B-B14F-4D97-AF65-F5344CB8AC3E}">
        <p14:creationId xmlns:p14="http://schemas.microsoft.com/office/powerpoint/2010/main" val="1582893971"/>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39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39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39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39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a:t>Techniques for </a:t>
            </a:r>
            <a:br>
              <a:rPr lang="en-US" sz="5400" dirty="0"/>
            </a:br>
            <a:r>
              <a:rPr lang="en-US" sz="5400" dirty="0"/>
              <a:t>Software Testing </a:t>
            </a:r>
          </a:p>
        </p:txBody>
      </p:sp>
      <p:sp>
        <p:nvSpPr>
          <p:cNvPr id="4" name="Slide Number Placeholder 3"/>
          <p:cNvSpPr>
            <a:spLocks noGrp="1"/>
          </p:cNvSpPr>
          <p:nvPr>
            <p:ph type="sldNum" sz="quarter" idx="12"/>
          </p:nvPr>
        </p:nvSpPr>
        <p:spPr/>
        <p:txBody>
          <a:bodyPr/>
          <a:lstStyle/>
          <a:p>
            <a:fld id="{B543A0FD-1CA6-4228-86A2-78061B4844C8}" type="slidenum">
              <a:rPr lang="en-US" smtClean="0"/>
              <a:t>58</a:t>
            </a:fld>
            <a:endParaRPr lang="en-US"/>
          </a:p>
        </p:txBody>
      </p:sp>
    </p:spTree>
    <p:extLst>
      <p:ext uri="{BB962C8B-B14F-4D97-AF65-F5344CB8AC3E}">
        <p14:creationId xmlns:p14="http://schemas.microsoft.com/office/powerpoint/2010/main" val="427105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810" name="Rectangle 2"/>
          <p:cNvSpPr>
            <a:spLocks noGrp="1" noChangeArrowheads="1"/>
          </p:cNvSpPr>
          <p:nvPr>
            <p:ph type="title"/>
          </p:nvPr>
        </p:nvSpPr>
        <p:spPr/>
        <p:txBody>
          <a:bodyPr/>
          <a:lstStyle/>
          <a:p>
            <a:pPr>
              <a:defRPr/>
            </a:pPr>
            <a:r>
              <a:rPr lang="en-US" dirty="0">
                <a:latin typeface="Arial" charset="0"/>
                <a:ea typeface="ＭＳ Ｐゴシック" charset="0"/>
                <a:cs typeface="ＭＳ Ｐゴシック" charset="0"/>
              </a:rPr>
              <a:t>Testing</a:t>
            </a:r>
          </a:p>
        </p:txBody>
      </p:sp>
      <p:sp>
        <p:nvSpPr>
          <p:cNvPr id="37890" name="Rectangle 3"/>
          <p:cNvSpPr>
            <a:spLocks noGrp="1" noChangeArrowheads="1"/>
          </p:cNvSpPr>
          <p:nvPr>
            <p:ph sz="half" idx="1"/>
          </p:nvPr>
        </p:nvSpPr>
        <p:spPr/>
        <p:txBody>
          <a:bodyPr>
            <a:normAutofit/>
          </a:bodyPr>
          <a:lstStyle/>
          <a:p>
            <a:r>
              <a:rPr lang="en-US" sz="2600" dirty="0">
                <a:latin typeface="Arial" charset="0"/>
                <a:ea typeface="ＭＳ Ｐゴシック" charset="0"/>
                <a:cs typeface="ＭＳ Ｐゴシック" charset="0"/>
              </a:rPr>
              <a:t>Testing </a:t>
            </a:r>
            <a:r>
              <a:rPr lang="ja-JP" altLang="en-US" sz="2600" dirty="0">
                <a:latin typeface="Arial" charset="0"/>
                <a:ea typeface="ＭＳ Ｐゴシック" charset="0"/>
                <a:cs typeface="ＭＳ Ｐゴシック" charset="0"/>
              </a:rPr>
              <a:t>“</a:t>
            </a:r>
            <a:r>
              <a:rPr lang="en-US" altLang="ja-JP" sz="2600" dirty="0">
                <a:latin typeface="Arial" charset="0"/>
                <a:ea typeface="ＭＳ Ｐゴシック" charset="0"/>
                <a:cs typeface="ＭＳ Ｐゴシック" charset="0"/>
              </a:rPr>
              <a:t>Phases</a:t>
            </a:r>
            <a:r>
              <a:rPr lang="ja-JP" altLang="en-US" sz="2600" dirty="0">
                <a:latin typeface="Arial" charset="0"/>
                <a:ea typeface="ＭＳ Ｐゴシック" charset="0"/>
                <a:cs typeface="ＭＳ Ｐゴシック" charset="0"/>
              </a:rPr>
              <a:t>”</a:t>
            </a:r>
            <a:endParaRPr lang="en-US" altLang="ja-JP" sz="2600" dirty="0">
              <a:latin typeface="Arial" charset="0"/>
              <a:ea typeface="ＭＳ Ｐゴシック" charset="0"/>
              <a:cs typeface="ＭＳ Ｐゴシック" charset="0"/>
            </a:endParaRPr>
          </a:p>
          <a:p>
            <a:pPr lvl="1"/>
            <a:r>
              <a:rPr lang="en-US" dirty="0">
                <a:latin typeface="Arial" charset="0"/>
                <a:ea typeface="ＭＳ Ｐゴシック" charset="0"/>
              </a:rPr>
              <a:t>Unit</a:t>
            </a:r>
          </a:p>
          <a:p>
            <a:pPr lvl="1"/>
            <a:r>
              <a:rPr lang="en-US" dirty="0">
                <a:latin typeface="Arial" charset="0"/>
                <a:ea typeface="ＭＳ Ｐゴシック" charset="0"/>
              </a:rPr>
              <a:t>Integration</a:t>
            </a:r>
          </a:p>
          <a:p>
            <a:pPr lvl="1"/>
            <a:r>
              <a:rPr lang="en-US" dirty="0">
                <a:latin typeface="Arial" charset="0"/>
                <a:ea typeface="ＭＳ Ｐゴシック" charset="0"/>
              </a:rPr>
              <a:t>System</a:t>
            </a:r>
          </a:p>
          <a:p>
            <a:pPr lvl="1"/>
            <a:r>
              <a:rPr lang="en-US" dirty="0">
                <a:latin typeface="Arial" charset="0"/>
                <a:ea typeface="ＭＳ Ｐゴシック" charset="0"/>
              </a:rPr>
              <a:t>User Acceptance Testing</a:t>
            </a:r>
          </a:p>
          <a:p>
            <a:pPr lvl="1"/>
            <a:endParaRPr lang="en-US" dirty="0">
              <a:latin typeface="Arial" charset="0"/>
              <a:ea typeface="ＭＳ Ｐゴシック" charset="0"/>
            </a:endParaRPr>
          </a:p>
          <a:p>
            <a:r>
              <a:rPr lang="en-US" sz="2600" dirty="0">
                <a:latin typeface="Arial" charset="0"/>
                <a:ea typeface="ＭＳ Ｐゴシック" charset="0"/>
                <a:cs typeface="ＭＳ Ｐゴシック" charset="0"/>
              </a:rPr>
              <a:t>Testing Types</a:t>
            </a:r>
          </a:p>
          <a:p>
            <a:pPr lvl="1"/>
            <a:r>
              <a:rPr lang="en-US" dirty="0">
                <a:latin typeface="Arial" charset="0"/>
                <a:ea typeface="ＭＳ Ｐゴシック" charset="0"/>
              </a:rPr>
              <a:t>Black-box</a:t>
            </a:r>
          </a:p>
          <a:p>
            <a:pPr lvl="1"/>
            <a:r>
              <a:rPr lang="en-US" dirty="0">
                <a:latin typeface="Arial" charset="0"/>
                <a:ea typeface="ＭＳ Ｐゴシック" charset="0"/>
              </a:rPr>
              <a:t>White-box</a:t>
            </a:r>
          </a:p>
        </p:txBody>
      </p:sp>
      <p:sp>
        <p:nvSpPr>
          <p:cNvPr id="37891" name="Content Placeholder 5"/>
          <p:cNvSpPr>
            <a:spLocks noGrp="1"/>
          </p:cNvSpPr>
          <p:nvPr>
            <p:ph sz="half" idx="2"/>
          </p:nvPr>
        </p:nvSpPr>
        <p:spPr/>
        <p:txBody>
          <a:bodyPr>
            <a:normAutofit/>
          </a:bodyPr>
          <a:lstStyle/>
          <a:p>
            <a:r>
              <a:rPr lang="en-US" sz="2600" dirty="0">
                <a:latin typeface="Arial" charset="0"/>
                <a:ea typeface="ＭＳ Ｐゴシック" charset="0"/>
                <a:cs typeface="ＭＳ Ｐゴシック" charset="0"/>
              </a:rPr>
              <a:t>Static vs. Dynamic Testing</a:t>
            </a:r>
          </a:p>
          <a:p>
            <a:r>
              <a:rPr lang="en-US" sz="2600" dirty="0">
                <a:latin typeface="Arial" charset="0"/>
                <a:ea typeface="ＭＳ Ｐゴシック" charset="0"/>
                <a:cs typeface="ＭＳ Ｐゴシック" charset="0"/>
              </a:rPr>
              <a:t>Integration: 3 types</a:t>
            </a:r>
          </a:p>
          <a:p>
            <a:pPr lvl="1"/>
            <a:r>
              <a:rPr lang="en-US" dirty="0">
                <a:latin typeface="Arial" charset="0"/>
                <a:ea typeface="ＭＳ Ｐゴシック" charset="0"/>
              </a:rPr>
              <a:t>Top down</a:t>
            </a:r>
          </a:p>
          <a:p>
            <a:pPr lvl="1"/>
            <a:r>
              <a:rPr lang="en-US" dirty="0">
                <a:latin typeface="Arial" charset="0"/>
                <a:ea typeface="ＭＳ Ｐゴシック" charset="0"/>
              </a:rPr>
              <a:t>Bottom up</a:t>
            </a:r>
          </a:p>
          <a:p>
            <a:pPr lvl="1"/>
            <a:r>
              <a:rPr lang="en-US" dirty="0">
                <a:latin typeface="Arial" charset="0"/>
                <a:ea typeface="ＭＳ Ｐゴシック" charset="0"/>
              </a:rPr>
              <a:t>Sandwich</a:t>
            </a:r>
          </a:p>
          <a:p>
            <a:pPr lvl="1"/>
            <a:endParaRPr lang="en-US" dirty="0">
              <a:latin typeface="Arial" charset="0"/>
              <a:ea typeface="ＭＳ Ｐゴシック" charset="0"/>
            </a:endParaRPr>
          </a:p>
          <a:p>
            <a:r>
              <a:rPr lang="en-US" sz="2600" dirty="0">
                <a:latin typeface="Arial" charset="0"/>
                <a:ea typeface="ＭＳ Ｐゴシック" charset="0"/>
                <a:cs typeface="ＭＳ Ｐゴシック" charset="0"/>
              </a:rPr>
              <a:t>Automated Testing</a:t>
            </a:r>
          </a:p>
          <a:p>
            <a:pPr lvl="1"/>
            <a:r>
              <a:rPr lang="en-US" dirty="0">
                <a:latin typeface="Arial" charset="0"/>
                <a:ea typeface="ＭＳ Ｐゴシック" charset="0"/>
              </a:rPr>
              <a:t>Pros and cons</a:t>
            </a:r>
          </a:p>
          <a:p>
            <a:pPr lvl="1"/>
            <a:endParaRPr lang="en-US" dirty="0">
              <a:latin typeface="Arial" charset="0"/>
              <a:ea typeface="ＭＳ Ｐゴシック" charset="0"/>
            </a:endParaRPr>
          </a:p>
          <a:p>
            <a:r>
              <a:rPr lang="en-US" sz="2600" dirty="0">
                <a:latin typeface="Arial" charset="0"/>
                <a:ea typeface="ＭＳ Ｐゴシック" charset="0"/>
                <a:cs typeface="ＭＳ Ｐゴシック" charset="0"/>
              </a:rPr>
              <a:t>Defect tracking</a:t>
            </a:r>
          </a:p>
        </p:txBody>
      </p:sp>
      <p:sp>
        <p:nvSpPr>
          <p:cNvPr id="2" name="Slide Number Placeholder 1"/>
          <p:cNvSpPr>
            <a:spLocks noGrp="1"/>
          </p:cNvSpPr>
          <p:nvPr>
            <p:ph type="sldNum" sz="quarter" idx="12"/>
          </p:nvPr>
        </p:nvSpPr>
        <p:spPr/>
        <p:txBody>
          <a:bodyPr/>
          <a:lstStyle/>
          <a:p>
            <a:fld id="{B543A0FD-1CA6-4228-86A2-78061B4844C8}" type="slidenum">
              <a:rPr lang="en-US" smtClean="0"/>
              <a:t>59</a:t>
            </a:fld>
            <a:endParaRPr lang="en-US"/>
          </a:p>
        </p:txBody>
      </p:sp>
    </p:spTree>
    <p:extLst>
      <p:ext uri="{BB962C8B-B14F-4D97-AF65-F5344CB8AC3E}">
        <p14:creationId xmlns:p14="http://schemas.microsoft.com/office/powerpoint/2010/main" val="240252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Why Software Testing is Important?</a:t>
            </a:r>
          </a:p>
        </p:txBody>
      </p:sp>
      <p:sp>
        <p:nvSpPr>
          <p:cNvPr id="3" name="Content Placeholder 2">
            <a:extLst>
              <a:ext uri="{FF2B5EF4-FFF2-40B4-BE49-F238E27FC236}">
                <a16:creationId xmlns:a16="http://schemas.microsoft.com/office/drawing/2014/main" id="{E6CEC10E-E948-477D-B407-CFD62B291428}"/>
              </a:ext>
            </a:extLst>
          </p:cNvPr>
          <p:cNvSpPr>
            <a:spLocks noGrp="1"/>
          </p:cNvSpPr>
          <p:nvPr>
            <p:ph idx="1"/>
          </p:nvPr>
        </p:nvSpPr>
        <p:spPr>
          <a:xfrm>
            <a:off x="1295400" y="1741056"/>
            <a:ext cx="9601200" cy="3809999"/>
          </a:xfrm>
        </p:spPr>
        <p:txBody>
          <a:bodyPr/>
          <a:lstStyle/>
          <a:p>
            <a:r>
              <a:rPr lang="en-US" dirty="0"/>
              <a:t>China Airlines Airbus A300 </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6</a:t>
            </a:fld>
            <a:endParaRPr lang="en-US"/>
          </a:p>
        </p:txBody>
      </p:sp>
      <p:pic>
        <p:nvPicPr>
          <p:cNvPr id="1026" name="Picture 2" descr="Image result for China Airlines Airbus A300 crashed">
            <a:extLst>
              <a:ext uri="{FF2B5EF4-FFF2-40B4-BE49-F238E27FC236}">
                <a16:creationId xmlns:a16="http://schemas.microsoft.com/office/drawing/2014/main" id="{F75AED32-6655-4A10-9B82-707F63ED22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5709" y="2212109"/>
            <a:ext cx="5098473" cy="2867891"/>
          </a:xfrm>
          <a:prstGeom prst="rect">
            <a:avLst/>
          </a:prstGeom>
          <a:noFill/>
          <a:extLst>
            <a:ext uri="{909E8E84-426E-40dd-AFC4-6F175D3DCCD1}">
              <a14:hiddenFill xmlns:a14="http://schemas.microsoft.com/office/drawing/2010/main" xmlns="">
                <a:solidFill>
                  <a:srgbClr val="FFFFFF"/>
                </a:solidFill>
              </a14:hiddenFill>
            </a:ext>
          </a:extLst>
        </p:spPr>
      </p:pic>
      <p:sp>
        <p:nvSpPr>
          <p:cNvPr id="6" name="Rectangle 5">
            <a:extLst>
              <a:ext uri="{FF2B5EF4-FFF2-40B4-BE49-F238E27FC236}">
                <a16:creationId xmlns:a16="http://schemas.microsoft.com/office/drawing/2014/main" id="{687DC1AF-7B37-4074-B479-CEB1CF104889}"/>
              </a:ext>
            </a:extLst>
          </p:cNvPr>
          <p:cNvSpPr/>
          <p:nvPr/>
        </p:nvSpPr>
        <p:spPr>
          <a:xfrm>
            <a:off x="1295400" y="5393823"/>
            <a:ext cx="9679710" cy="430887"/>
          </a:xfrm>
          <a:prstGeom prst="rect">
            <a:avLst/>
          </a:prstGeom>
        </p:spPr>
        <p:txBody>
          <a:bodyPr wrap="square">
            <a:spAutoFit/>
          </a:bodyPr>
          <a:lstStyle/>
          <a:p>
            <a:r>
              <a:rPr lang="en-US" sz="2200" dirty="0">
                <a:solidFill>
                  <a:srgbClr val="343434"/>
                </a:solidFill>
                <a:latin typeface="Arial" panose="020B0604020202020204" pitchFamily="34" charset="0"/>
              </a:rPr>
              <a:t>Crashed due to a </a:t>
            </a:r>
            <a:r>
              <a:rPr lang="en-US" sz="2200" b="1" dirty="0">
                <a:solidFill>
                  <a:srgbClr val="343434"/>
                </a:solidFill>
                <a:latin typeface="Arial" panose="020B0604020202020204" pitchFamily="34" charset="0"/>
              </a:rPr>
              <a:t>software bug </a:t>
            </a:r>
            <a:r>
              <a:rPr lang="en-US" sz="2200" dirty="0">
                <a:solidFill>
                  <a:srgbClr val="343434"/>
                </a:solidFill>
                <a:latin typeface="Arial" panose="020B0604020202020204" pitchFamily="34" charset="0"/>
              </a:rPr>
              <a:t>on April 26, 1994, killing </a:t>
            </a:r>
            <a:r>
              <a:rPr lang="en-US" sz="2200" b="1" dirty="0">
                <a:solidFill>
                  <a:srgbClr val="D15A3E"/>
                </a:solidFill>
                <a:latin typeface="Arial" panose="020B0604020202020204" pitchFamily="34" charset="0"/>
              </a:rPr>
              <a:t>264</a:t>
            </a:r>
            <a:r>
              <a:rPr lang="en-US" sz="2200" dirty="0">
                <a:solidFill>
                  <a:srgbClr val="343434"/>
                </a:solidFill>
                <a:latin typeface="Arial" panose="020B0604020202020204" pitchFamily="34" charset="0"/>
              </a:rPr>
              <a:t> innocent live</a:t>
            </a:r>
            <a:endParaRPr lang="en-US" sz="2200" dirty="0"/>
          </a:p>
        </p:txBody>
      </p:sp>
    </p:spTree>
    <p:extLst>
      <p:ext uri="{BB962C8B-B14F-4D97-AF65-F5344CB8AC3E}">
        <p14:creationId xmlns:p14="http://schemas.microsoft.com/office/powerpoint/2010/main" val="1390003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 Hoc Testing</a:t>
            </a:r>
          </a:p>
        </p:txBody>
      </p:sp>
      <p:sp>
        <p:nvSpPr>
          <p:cNvPr id="3" name="Content Placeholder 2"/>
          <p:cNvSpPr>
            <a:spLocks noGrp="1"/>
          </p:cNvSpPr>
          <p:nvPr>
            <p:ph sz="quarter" idx="1"/>
          </p:nvPr>
        </p:nvSpPr>
        <p:spPr/>
        <p:txBody>
          <a:bodyPr>
            <a:normAutofit/>
          </a:bodyPr>
          <a:lstStyle/>
          <a:p>
            <a:r>
              <a:rPr lang="en-US" sz="3200" i="1" dirty="0"/>
              <a:t>Ad hoc </a:t>
            </a:r>
            <a:r>
              <a:rPr lang="en-US" sz="3200" dirty="0"/>
              <a:t>testing</a:t>
            </a:r>
            <a:endParaRPr lang="en-US" sz="3100" dirty="0"/>
          </a:p>
          <a:p>
            <a:pPr lvl="1"/>
            <a:r>
              <a:rPr lang="en-US" sz="2700" dirty="0"/>
              <a:t>Testing carried out informally</a:t>
            </a:r>
          </a:p>
          <a:p>
            <a:pPr lvl="1"/>
            <a:r>
              <a:rPr lang="en-US" sz="2700" dirty="0"/>
              <a:t>No formal test preparation</a:t>
            </a:r>
          </a:p>
          <a:p>
            <a:pPr lvl="1"/>
            <a:r>
              <a:rPr lang="en-US" sz="2700" dirty="0"/>
              <a:t>No recognized test design technique is used</a:t>
            </a:r>
          </a:p>
          <a:p>
            <a:pPr lvl="1"/>
            <a:r>
              <a:rPr lang="en-US" sz="2700" dirty="0"/>
              <a:t>Expected results not defined </a:t>
            </a:r>
          </a:p>
          <a:p>
            <a:pPr lvl="1"/>
            <a:r>
              <a:rPr lang="en-US" sz="2700" dirty="0"/>
              <a:t>Arbitrariness guides the test execution activity</a:t>
            </a:r>
          </a:p>
          <a:p>
            <a:r>
              <a:rPr lang="en-US" sz="3500" i="1" dirty="0"/>
              <a:t>Ad hoc </a:t>
            </a:r>
            <a:r>
              <a:rPr lang="en-US" sz="3500" dirty="0"/>
              <a:t>testing is not sufficient</a:t>
            </a:r>
          </a:p>
        </p:txBody>
      </p:sp>
      <p:sp>
        <p:nvSpPr>
          <p:cNvPr id="4" name="Slide Number Placeholder 3"/>
          <p:cNvSpPr>
            <a:spLocks noGrp="1"/>
          </p:cNvSpPr>
          <p:nvPr>
            <p:ph type="sldNum" sz="quarter" idx="12"/>
          </p:nvPr>
        </p:nvSpPr>
        <p:spPr/>
        <p:txBody>
          <a:bodyPr/>
          <a:lstStyle/>
          <a:p>
            <a:fld id="{B543A0FD-1CA6-4228-86A2-78061B4844C8}" type="slidenum">
              <a:rPr lang="en-US" smtClean="0"/>
              <a:t>60</a:t>
            </a:fld>
            <a:endParaRPr lang="en-US"/>
          </a:p>
        </p:txBody>
      </p:sp>
    </p:spTree>
    <p:extLst>
      <p:ext uri="{BB962C8B-B14F-4D97-AF65-F5344CB8AC3E}">
        <p14:creationId xmlns:p14="http://schemas.microsoft.com/office/powerpoint/2010/main" val="1872672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a:noFill/>
        </p:spPr>
        <p:txBody>
          <a:bodyPr lIns="92075" tIns="46038" rIns="92075" bIns="46038"/>
          <a:lstStyle/>
          <a:p>
            <a:r>
              <a:rPr lang="en-US" dirty="0"/>
              <a:t>Black Box Testing</a:t>
            </a:r>
            <a:endParaRPr lang="en-US" sz="4400" dirty="0"/>
          </a:p>
        </p:txBody>
      </p:sp>
      <p:sp>
        <p:nvSpPr>
          <p:cNvPr id="69634" name="Rectangle 3"/>
          <p:cNvSpPr>
            <a:spLocks noGrp="1" noChangeArrowheads="1"/>
          </p:cNvSpPr>
          <p:nvPr>
            <p:ph idx="1"/>
          </p:nvPr>
        </p:nvSpPr>
        <p:spPr>
          <a:noFill/>
        </p:spPr>
        <p:txBody>
          <a:bodyPr lIns="92075" tIns="46038" rIns="92075" bIns="46038">
            <a:normAutofit lnSpcReduction="10000"/>
          </a:bodyPr>
          <a:lstStyle/>
          <a:p>
            <a:pPr>
              <a:lnSpc>
                <a:spcPct val="120000"/>
              </a:lnSpc>
              <a:spcBef>
                <a:spcPts val="0"/>
              </a:spcBef>
            </a:pPr>
            <a:r>
              <a:rPr lang="en-US" sz="2800" dirty="0"/>
              <a:t>Treats a program or system as a black box </a:t>
            </a:r>
            <a:endParaRPr lang="en-US" sz="3200" dirty="0"/>
          </a:p>
          <a:p>
            <a:pPr>
              <a:lnSpc>
                <a:spcPct val="120000"/>
              </a:lnSpc>
              <a:spcBef>
                <a:spcPts val="0"/>
              </a:spcBef>
            </a:pPr>
            <a:r>
              <a:rPr lang="en-US" sz="2800" dirty="0"/>
              <a:t>Design test cases </a:t>
            </a:r>
            <a:r>
              <a:rPr lang="en-US" sz="2800" i="1" dirty="0"/>
              <a:t>without</a:t>
            </a:r>
            <a:r>
              <a:rPr lang="en-US" sz="2800" dirty="0"/>
              <a:t> the knowledge of </a:t>
            </a:r>
            <a:r>
              <a:rPr lang="en-US" altLang="ja-JP" sz="2800" dirty="0"/>
              <a:t>internal structure and design of </a:t>
            </a:r>
            <a:r>
              <a:rPr lang="en-US" sz="2800" dirty="0"/>
              <a:t>the system</a:t>
            </a:r>
            <a:endParaRPr lang="en-US" altLang="ja-JP" sz="2800" dirty="0"/>
          </a:p>
          <a:p>
            <a:pPr>
              <a:lnSpc>
                <a:spcPct val="120000"/>
              </a:lnSpc>
              <a:spcBef>
                <a:spcPts val="0"/>
              </a:spcBef>
            </a:pPr>
            <a:r>
              <a:rPr lang="en-US" sz="2800" dirty="0"/>
              <a:t>Design test cases based on the </a:t>
            </a:r>
            <a:r>
              <a:rPr lang="en-US" sz="2800" i="1" dirty="0"/>
              <a:t>functional requirements </a:t>
            </a:r>
            <a:r>
              <a:rPr lang="en-US" altLang="ja-JP" sz="2800" dirty="0"/>
              <a:t>of </a:t>
            </a:r>
            <a:r>
              <a:rPr lang="en-US" sz="2800" dirty="0"/>
              <a:t>the system</a:t>
            </a:r>
            <a:endParaRPr lang="en-US" sz="2800" i="1" dirty="0"/>
          </a:p>
          <a:p>
            <a:pPr lvl="1">
              <a:lnSpc>
                <a:spcPct val="120000"/>
              </a:lnSpc>
              <a:spcBef>
                <a:spcPts val="0"/>
              </a:spcBef>
            </a:pPr>
            <a:r>
              <a:rPr lang="en-US" sz="2800" dirty="0"/>
              <a:t>a.k.a: </a:t>
            </a:r>
            <a:r>
              <a:rPr lang="en-US" sz="2800" i="1" dirty="0"/>
              <a:t>functional testing</a:t>
            </a:r>
          </a:p>
          <a:p>
            <a:pPr>
              <a:lnSpc>
                <a:spcPct val="120000"/>
              </a:lnSpc>
              <a:spcBef>
                <a:spcPts val="0"/>
              </a:spcBef>
            </a:pPr>
            <a:r>
              <a:rPr lang="en-US" sz="2800" dirty="0"/>
              <a:t>Send the system inputs, observe the outputs, decide if the system passed or failed the test</a:t>
            </a:r>
          </a:p>
          <a:p>
            <a:pPr>
              <a:lnSpc>
                <a:spcPct val="120000"/>
              </a:lnSpc>
              <a:spcBef>
                <a:spcPts val="0"/>
              </a:spcBef>
            </a:pPr>
            <a:r>
              <a:rPr lang="en-US" sz="2800" dirty="0"/>
              <a:t>Sometimes you don’t have access to source code</a:t>
            </a:r>
            <a:endParaRPr lang="en-US" sz="3200" i="1" dirty="0"/>
          </a:p>
        </p:txBody>
      </p:sp>
      <p:sp>
        <p:nvSpPr>
          <p:cNvPr id="2" name="Slide Number Placeholder 1"/>
          <p:cNvSpPr>
            <a:spLocks noGrp="1"/>
          </p:cNvSpPr>
          <p:nvPr>
            <p:ph type="sldNum" sz="quarter" idx="12"/>
          </p:nvPr>
        </p:nvSpPr>
        <p:spPr/>
        <p:txBody>
          <a:bodyPr/>
          <a:lstStyle/>
          <a:p>
            <a:fld id="{B543A0FD-1CA6-4228-86A2-78061B4844C8}" type="slidenum">
              <a:rPr lang="en-US" smtClean="0"/>
              <a:t>61</a:t>
            </a:fld>
            <a:endParaRPr lang="en-US"/>
          </a:p>
        </p:txBody>
      </p:sp>
    </p:spTree>
    <p:extLst>
      <p:ext uri="{BB962C8B-B14F-4D97-AF65-F5344CB8AC3E}">
        <p14:creationId xmlns:p14="http://schemas.microsoft.com/office/powerpoint/2010/main" val="182405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63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963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963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963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96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2"/>
          <p:cNvSpPr>
            <a:spLocks noGrp="1" noChangeArrowheads="1"/>
          </p:cNvSpPr>
          <p:nvPr>
            <p:ph type="title"/>
          </p:nvPr>
        </p:nvSpPr>
        <p:spPr>
          <a:noFill/>
        </p:spPr>
        <p:txBody>
          <a:bodyPr lIns="92075" tIns="46038" rIns="92075" bIns="46038"/>
          <a:lstStyle/>
          <a:p>
            <a:r>
              <a:rPr lang="en-US" dirty="0"/>
              <a:t>White Box Testing</a:t>
            </a:r>
            <a:endParaRPr lang="en-US" sz="4400" dirty="0"/>
          </a:p>
        </p:txBody>
      </p:sp>
      <p:sp>
        <p:nvSpPr>
          <p:cNvPr id="69634" name="Rectangle 3"/>
          <p:cNvSpPr>
            <a:spLocks noGrp="1" noChangeArrowheads="1"/>
          </p:cNvSpPr>
          <p:nvPr>
            <p:ph idx="1"/>
          </p:nvPr>
        </p:nvSpPr>
        <p:spPr>
          <a:noFill/>
        </p:spPr>
        <p:txBody>
          <a:bodyPr lIns="92075" tIns="46038" rIns="92075" bIns="46038"/>
          <a:lstStyle/>
          <a:p>
            <a:pPr>
              <a:lnSpc>
                <a:spcPct val="90000"/>
              </a:lnSpc>
            </a:pPr>
            <a:r>
              <a:rPr lang="en-US" sz="2800" dirty="0"/>
              <a:t>Open up the box!</a:t>
            </a:r>
          </a:p>
          <a:p>
            <a:pPr lvl="1">
              <a:lnSpc>
                <a:spcPct val="90000"/>
              </a:lnSpc>
            </a:pPr>
            <a:r>
              <a:rPr lang="en-US" sz="2800" dirty="0"/>
              <a:t>a.k.a: </a:t>
            </a:r>
            <a:r>
              <a:rPr lang="en-US" sz="2800" i="1" dirty="0"/>
              <a:t>glass box</a:t>
            </a:r>
            <a:r>
              <a:rPr lang="en-US" sz="2800" dirty="0"/>
              <a:t>, </a:t>
            </a:r>
            <a:r>
              <a:rPr lang="en-US" sz="2800" i="1" dirty="0"/>
              <a:t>clear box</a:t>
            </a:r>
            <a:r>
              <a:rPr lang="en-US" sz="2800" dirty="0"/>
              <a:t>, or </a:t>
            </a:r>
            <a:r>
              <a:rPr lang="en-US" sz="2800" i="1" dirty="0"/>
              <a:t>structural testing</a:t>
            </a:r>
            <a:endParaRPr lang="en-US" sz="2800" dirty="0"/>
          </a:p>
          <a:p>
            <a:pPr>
              <a:lnSpc>
                <a:spcPct val="90000"/>
              </a:lnSpc>
            </a:pPr>
            <a:r>
              <a:rPr lang="en-US" sz="2800" dirty="0"/>
              <a:t>Design test cases by examining the internal design and source code of the program</a:t>
            </a:r>
          </a:p>
          <a:p>
            <a:pPr>
              <a:lnSpc>
                <a:spcPct val="90000"/>
              </a:lnSpc>
            </a:pPr>
            <a:r>
              <a:rPr lang="en-US" sz="2800" dirty="0"/>
              <a:t>Require detailed knowledge of its structure</a:t>
            </a:r>
          </a:p>
          <a:p>
            <a:pPr>
              <a:lnSpc>
                <a:spcPct val="90000"/>
              </a:lnSpc>
            </a:pPr>
            <a:r>
              <a:rPr lang="en-US" sz="2800" dirty="0"/>
              <a:t>Introduce the idea of measuring </a:t>
            </a:r>
            <a:r>
              <a:rPr lang="en-US" sz="2800" i="1" dirty="0"/>
              <a:t>coverage</a:t>
            </a:r>
            <a:r>
              <a:rPr lang="en-US" sz="2800" dirty="0"/>
              <a:t>: </a:t>
            </a:r>
          </a:p>
          <a:p>
            <a:pPr lvl="1">
              <a:lnSpc>
                <a:spcPct val="90000"/>
              </a:lnSpc>
            </a:pPr>
            <a:r>
              <a:rPr lang="en-US" sz="2800" dirty="0"/>
              <a:t>How adequate, or thorough, is the test suite? </a:t>
            </a:r>
          </a:p>
        </p:txBody>
      </p:sp>
      <p:sp>
        <p:nvSpPr>
          <p:cNvPr id="2" name="Slide Number Placeholder 1"/>
          <p:cNvSpPr>
            <a:spLocks noGrp="1"/>
          </p:cNvSpPr>
          <p:nvPr>
            <p:ph type="sldNum" sz="quarter" idx="12"/>
          </p:nvPr>
        </p:nvSpPr>
        <p:spPr/>
        <p:txBody>
          <a:bodyPr/>
          <a:lstStyle/>
          <a:p>
            <a:fld id="{B543A0FD-1CA6-4228-86A2-78061B4844C8}" type="slidenum">
              <a:rPr lang="en-US" smtClean="0"/>
              <a:t>62</a:t>
            </a:fld>
            <a:endParaRPr lang="en-US"/>
          </a:p>
        </p:txBody>
      </p:sp>
    </p:spTree>
    <p:extLst>
      <p:ext uri="{BB962C8B-B14F-4D97-AF65-F5344CB8AC3E}">
        <p14:creationId xmlns:p14="http://schemas.microsoft.com/office/powerpoint/2010/main" val="861881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63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63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63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963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963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63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2"/>
          <p:cNvSpPr>
            <a:spLocks noGrp="1"/>
          </p:cNvSpPr>
          <p:nvPr>
            <p:ph type="title"/>
          </p:nvPr>
        </p:nvSpPr>
        <p:spPr/>
        <p:txBody>
          <a:bodyPr/>
          <a:lstStyle/>
          <a:p>
            <a:r>
              <a:rPr lang="en-US" dirty="0"/>
              <a:t>Software Analysis</a:t>
            </a:r>
            <a:endParaRPr lang="en-US" sz="4400" dirty="0"/>
          </a:p>
        </p:txBody>
      </p:sp>
      <p:sp>
        <p:nvSpPr>
          <p:cNvPr id="67586" name="Rectangle 3"/>
          <p:cNvSpPr>
            <a:spLocks noGrp="1"/>
          </p:cNvSpPr>
          <p:nvPr>
            <p:ph idx="1"/>
          </p:nvPr>
        </p:nvSpPr>
        <p:spPr/>
        <p:txBody>
          <a:bodyPr>
            <a:normAutofit/>
          </a:bodyPr>
          <a:lstStyle/>
          <a:p>
            <a:r>
              <a:rPr lang="en-US" sz="2800" b="1" i="1" dirty="0"/>
              <a:t>Software analysis</a:t>
            </a:r>
            <a:r>
              <a:rPr lang="en-US" sz="2800" b="1" dirty="0"/>
              <a:t> </a:t>
            </a:r>
            <a:r>
              <a:rPr lang="en-US" sz="2800" dirty="0"/>
              <a:t>is</a:t>
            </a:r>
          </a:p>
          <a:p>
            <a:pPr lvl="1"/>
            <a:r>
              <a:rPr lang="en-US" sz="2400" dirty="0"/>
              <a:t>the process of finding defects in a program (or parts of a program) </a:t>
            </a:r>
            <a:r>
              <a:rPr lang="en-US" sz="2400" i="1" dirty="0"/>
              <a:t>without executing</a:t>
            </a:r>
            <a:r>
              <a:rPr lang="en-US" sz="2400" dirty="0"/>
              <a:t> the program.</a:t>
            </a:r>
          </a:p>
          <a:p>
            <a:pPr lvl="1"/>
            <a:r>
              <a:rPr lang="en-US" sz="2400" dirty="0"/>
              <a:t>a.k.a. </a:t>
            </a:r>
            <a:r>
              <a:rPr lang="en-US" sz="2400" i="1" dirty="0"/>
              <a:t>static analysis</a:t>
            </a:r>
            <a:endParaRPr lang="en-US" sz="2400" dirty="0"/>
          </a:p>
          <a:p>
            <a:r>
              <a:rPr lang="en-US" sz="2800" dirty="0"/>
              <a:t>Complementary to software testing</a:t>
            </a:r>
          </a:p>
          <a:p>
            <a:pPr lvl="1"/>
            <a:r>
              <a:rPr lang="en-US" sz="2500" dirty="0"/>
              <a:t>Same purpose, different techniques</a:t>
            </a:r>
          </a:p>
          <a:p>
            <a:r>
              <a:rPr lang="en-US" sz="2800" dirty="0"/>
              <a:t>Software analysis can be </a:t>
            </a:r>
          </a:p>
          <a:p>
            <a:pPr lvl="1"/>
            <a:r>
              <a:rPr lang="en-US" sz="2400" dirty="0"/>
              <a:t>automated, i.e., using tools, static analyzers</a:t>
            </a:r>
          </a:p>
          <a:p>
            <a:pPr lvl="1"/>
            <a:r>
              <a:rPr lang="en-US" sz="2400" dirty="0"/>
              <a:t>manual, e.g., inspection, code review </a:t>
            </a:r>
          </a:p>
        </p:txBody>
      </p:sp>
      <p:sp>
        <p:nvSpPr>
          <p:cNvPr id="2" name="Slide Number Placeholder 1"/>
          <p:cNvSpPr>
            <a:spLocks noGrp="1"/>
          </p:cNvSpPr>
          <p:nvPr>
            <p:ph type="sldNum" sz="quarter" idx="12"/>
          </p:nvPr>
        </p:nvSpPr>
        <p:spPr/>
        <p:txBody>
          <a:bodyPr/>
          <a:lstStyle/>
          <a:p>
            <a:fld id="{B543A0FD-1CA6-4228-86A2-78061B4844C8}" type="slidenum">
              <a:rPr lang="en-US" smtClean="0"/>
              <a:t>63</a:t>
            </a:fld>
            <a:endParaRPr lang="en-US"/>
          </a:p>
        </p:txBody>
      </p:sp>
    </p:spTree>
    <p:extLst>
      <p:ext uri="{BB962C8B-B14F-4D97-AF65-F5344CB8AC3E}">
        <p14:creationId xmlns:p14="http://schemas.microsoft.com/office/powerpoint/2010/main" val="280409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58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58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58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758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58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58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414F-5666-4A20-8F3C-51564D83C1C4}"/>
              </a:ext>
            </a:extLst>
          </p:cNvPr>
          <p:cNvSpPr>
            <a:spLocks noGrp="1"/>
          </p:cNvSpPr>
          <p:nvPr>
            <p:ph type="title"/>
          </p:nvPr>
        </p:nvSpPr>
        <p:spPr/>
        <p:txBody>
          <a:bodyPr/>
          <a:lstStyle/>
          <a:p>
            <a:r>
              <a:rPr lang="en-US" dirty="0"/>
              <a:t>Categories of Software Testing</a:t>
            </a:r>
          </a:p>
        </p:txBody>
      </p:sp>
      <p:sp>
        <p:nvSpPr>
          <p:cNvPr id="3" name="Content Placeholder 2">
            <a:extLst>
              <a:ext uri="{FF2B5EF4-FFF2-40B4-BE49-F238E27FC236}">
                <a16:creationId xmlns:a16="http://schemas.microsoft.com/office/drawing/2014/main" id="{10CE80C7-B8B2-4886-A07E-EA868C4ADE24}"/>
              </a:ext>
            </a:extLst>
          </p:cNvPr>
          <p:cNvSpPr>
            <a:spLocks noGrp="1"/>
          </p:cNvSpPr>
          <p:nvPr>
            <p:ph idx="1"/>
          </p:nvPr>
        </p:nvSpPr>
        <p:spPr/>
        <p:txBody>
          <a:bodyPr/>
          <a:lstStyle/>
          <a:p>
            <a:r>
              <a:rPr lang="en-US" sz="2800" dirty="0"/>
              <a:t>Typically Testing is classified into three </a:t>
            </a:r>
            <a:r>
              <a:rPr lang="en-US" sz="2800" b="1" dirty="0"/>
              <a:t>categories</a:t>
            </a:r>
            <a:r>
              <a:rPr lang="en-US" sz="2800" dirty="0"/>
              <a:t>.</a:t>
            </a:r>
          </a:p>
          <a:p>
            <a:pPr lvl="1"/>
            <a:r>
              <a:rPr lang="en-US" sz="2400" dirty="0">
                <a:solidFill>
                  <a:srgbClr val="D15A3E"/>
                </a:solidFill>
              </a:rPr>
              <a:t>Functional</a:t>
            </a:r>
            <a:r>
              <a:rPr lang="en-US" sz="2400" dirty="0"/>
              <a:t> Testing</a:t>
            </a:r>
          </a:p>
          <a:p>
            <a:pPr lvl="1"/>
            <a:r>
              <a:rPr lang="en-US" sz="2400" dirty="0">
                <a:solidFill>
                  <a:srgbClr val="D15A3E"/>
                </a:solidFill>
              </a:rPr>
              <a:t>Non-Functional</a:t>
            </a:r>
            <a:r>
              <a:rPr lang="en-US" sz="2400" dirty="0"/>
              <a:t> Testing or Performance Testing</a:t>
            </a:r>
          </a:p>
          <a:p>
            <a:pPr lvl="1"/>
            <a:r>
              <a:rPr lang="en-US" sz="2400" dirty="0">
                <a:solidFill>
                  <a:srgbClr val="D15A3E"/>
                </a:solidFill>
              </a:rPr>
              <a:t>Maintenance</a:t>
            </a:r>
            <a:r>
              <a:rPr lang="en-US" sz="2400" dirty="0"/>
              <a:t> (Regression and Maintenance)</a:t>
            </a:r>
          </a:p>
        </p:txBody>
      </p:sp>
      <p:sp>
        <p:nvSpPr>
          <p:cNvPr id="5" name="Slide Number Placeholder 4">
            <a:extLst>
              <a:ext uri="{FF2B5EF4-FFF2-40B4-BE49-F238E27FC236}">
                <a16:creationId xmlns:a16="http://schemas.microsoft.com/office/drawing/2014/main" id="{DC72A96E-F208-4149-958B-843D51018560}"/>
              </a:ext>
            </a:extLst>
          </p:cNvPr>
          <p:cNvSpPr>
            <a:spLocks noGrp="1"/>
          </p:cNvSpPr>
          <p:nvPr>
            <p:ph type="sldNum" sz="quarter" idx="12"/>
          </p:nvPr>
        </p:nvSpPr>
        <p:spPr/>
        <p:txBody>
          <a:bodyPr/>
          <a:lstStyle/>
          <a:p>
            <a:fld id="{E31375A4-56A4-47D6-9801-1991572033F7}" type="slidenum">
              <a:rPr lang="en-US" smtClean="0"/>
              <a:pPr/>
              <a:t>64</a:t>
            </a:fld>
            <a:endParaRPr lang="en-US"/>
          </a:p>
        </p:txBody>
      </p:sp>
    </p:spTree>
    <p:extLst>
      <p:ext uri="{BB962C8B-B14F-4D97-AF65-F5344CB8AC3E}">
        <p14:creationId xmlns:p14="http://schemas.microsoft.com/office/powerpoint/2010/main" val="402683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414F-5666-4A20-8F3C-51564D83C1C4}"/>
              </a:ext>
            </a:extLst>
          </p:cNvPr>
          <p:cNvSpPr>
            <a:spLocks noGrp="1"/>
          </p:cNvSpPr>
          <p:nvPr>
            <p:ph type="title"/>
          </p:nvPr>
        </p:nvSpPr>
        <p:spPr>
          <a:xfrm>
            <a:off x="788416" y="680825"/>
            <a:ext cx="9601200" cy="684094"/>
          </a:xfrm>
        </p:spPr>
        <p:txBody>
          <a:bodyPr>
            <a:noAutofit/>
          </a:bodyPr>
          <a:lstStyle/>
          <a:p>
            <a:r>
              <a:rPr lang="en-US" dirty="0"/>
              <a:t>Categories of Software Testing</a:t>
            </a:r>
          </a:p>
        </p:txBody>
      </p:sp>
      <p:graphicFrame>
        <p:nvGraphicFramePr>
          <p:cNvPr id="6" name="Content Placeholder 5">
            <a:extLst>
              <a:ext uri="{FF2B5EF4-FFF2-40B4-BE49-F238E27FC236}">
                <a16:creationId xmlns:a16="http://schemas.microsoft.com/office/drawing/2014/main" id="{82390B40-CAC9-4669-B82E-978B668DD23A}"/>
              </a:ext>
            </a:extLst>
          </p:cNvPr>
          <p:cNvGraphicFramePr>
            <a:graphicFrameLocks noGrp="1"/>
          </p:cNvGraphicFramePr>
          <p:nvPr>
            <p:ph idx="1"/>
            <p:extLst>
              <p:ext uri="{D42A27DB-BD31-4B8C-83A1-F6EECF244321}">
                <p14:modId xmlns:p14="http://schemas.microsoft.com/office/powerpoint/2010/main" val="584907705"/>
              </p:ext>
            </p:extLst>
          </p:nvPr>
        </p:nvGraphicFramePr>
        <p:xfrm>
          <a:off x="889000" y="1503753"/>
          <a:ext cx="7465373" cy="4962469"/>
        </p:xfrm>
        <a:graphic>
          <a:graphicData uri="http://schemas.openxmlformats.org/drawingml/2006/table">
            <a:tbl>
              <a:tblPr/>
              <a:tblGrid>
                <a:gridCol w="2539541">
                  <a:extLst>
                    <a:ext uri="{9D8B030D-6E8A-4147-A177-3AD203B41FA5}">
                      <a16:colId xmlns:a16="http://schemas.microsoft.com/office/drawing/2014/main" val="3716305948"/>
                    </a:ext>
                  </a:extLst>
                </a:gridCol>
                <a:gridCol w="4925832">
                  <a:extLst>
                    <a:ext uri="{9D8B030D-6E8A-4147-A177-3AD203B41FA5}">
                      <a16:colId xmlns:a16="http://schemas.microsoft.com/office/drawing/2014/main" val="2605983709"/>
                    </a:ext>
                  </a:extLst>
                </a:gridCol>
              </a:tblGrid>
              <a:tr h="480495">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sz="2000" b="1" dirty="0" smtClean="0">
                          <a:effectLst/>
                        </a:rPr>
                        <a:t>Testing Category</a:t>
                      </a:r>
                    </a:p>
                    <a:p>
                      <a:pPr algn="l" fontAlgn="t"/>
                      <a:endParaRPr lang="en-US" sz="2000" b="1" dirty="0" smtClean="0">
                        <a:effectLst/>
                      </a:endParaRPr>
                    </a:p>
                  </a:txBody>
                  <a:tcPr marL="60960" marR="60960" marT="60960" marB="60960">
                    <a:lnL w="12700" cap="flat" cmpd="sng" algn="ctr">
                      <a:solidFill>
                        <a:schemeClr val="tx1"/>
                      </a:solidFill>
                      <a:prstDash val="solid"/>
                      <a:round/>
                      <a:headEnd type="none" w="med" len="med"/>
                      <a:tailEnd type="none" w="med" len="med"/>
                    </a:lnL>
                    <a:lnR w="7620" cap="flat" cmpd="sng" algn="ctr">
                      <a:solidFill>
                        <a:srgbClr val="C8755A"/>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tc>
                  <a:txBody>
                    <a:bodyPr/>
                    <a:lstStyle/>
                    <a:p>
                      <a:pPr algn="l" fontAlgn="t"/>
                      <a:r>
                        <a:rPr lang="en-US" sz="2000" b="1" dirty="0" smtClean="0">
                          <a:effectLst/>
                        </a:rPr>
                        <a:t>Types </a:t>
                      </a:r>
                      <a:r>
                        <a:rPr lang="en-US" sz="2000" b="1" dirty="0">
                          <a:effectLst/>
                        </a:rPr>
                        <a:t>of Testing </a:t>
                      </a:r>
                      <a:r>
                        <a:rPr lang="en-US" sz="1600" b="0" dirty="0">
                          <a:effectLst/>
                        </a:rPr>
                        <a:t>(examples)</a:t>
                      </a:r>
                    </a:p>
                  </a:txBody>
                  <a:tcPr marL="60960" marR="60960" marT="60960" marB="60960">
                    <a:lnL w="7620" cap="flat" cmpd="sng" algn="ctr">
                      <a:solidFill>
                        <a:srgbClr val="C8755A"/>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2F2F2"/>
                    </a:solidFill>
                  </a:tcPr>
                </a:tc>
                <a:extLst>
                  <a:ext uri="{0D108BD9-81ED-4DB2-BD59-A6C34878D82A}">
                    <a16:rowId xmlns:a16="http://schemas.microsoft.com/office/drawing/2014/main" val="2528783110"/>
                  </a:ext>
                </a:extLst>
              </a:tr>
              <a:tr h="1844260">
                <a:tc>
                  <a:txBody>
                    <a:bodyPr/>
                    <a:lstStyle/>
                    <a:p>
                      <a:pPr algn="l" fontAlgn="t"/>
                      <a:endParaRPr lang="en-US" sz="1600" dirty="0" smtClean="0">
                        <a:effectLst/>
                      </a:endParaRPr>
                    </a:p>
                    <a:p>
                      <a:pPr algn="l" fontAlgn="t"/>
                      <a:r>
                        <a:rPr lang="en-US" sz="1600" dirty="0" smtClean="0">
                          <a:effectLst/>
                        </a:rPr>
                        <a:t>Functional </a:t>
                      </a:r>
                      <a:r>
                        <a:rPr lang="en-US" sz="1600" dirty="0">
                          <a:effectLst/>
                        </a:rPr>
                        <a:t>Testing</a:t>
                      </a:r>
                    </a:p>
                  </a:txBody>
                  <a:tcPr marL="60960" marR="60960" marT="60960" marB="60960">
                    <a:lnL w="12700" cap="flat" cmpd="sng" algn="ctr">
                      <a:solidFill>
                        <a:schemeClr val="tx1"/>
                      </a:solidFill>
                      <a:prstDash val="solid"/>
                      <a:round/>
                      <a:headEnd type="none" w="med" len="med"/>
                      <a:tailEnd type="none" w="med" len="med"/>
                    </a:lnL>
                    <a:lnR w="12700" cap="flat" cmpd="sng" algn="ctr">
                      <a:solidFill>
                        <a:srgbClr val="386E8F"/>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tc>
                  <a:txBody>
                    <a:bodyPr/>
                    <a:lstStyle/>
                    <a:p>
                      <a:pPr algn="l" fontAlgn="t"/>
                      <a:r>
                        <a:rPr lang="en-US" sz="1600" u="none" strike="noStrike" dirty="0" smtClean="0">
                          <a:solidFill>
                            <a:schemeClr val="tx1"/>
                          </a:solidFill>
                          <a:effectLst/>
                        </a:rPr>
                        <a:t>Unit </a:t>
                      </a:r>
                      <a:r>
                        <a:rPr lang="en-US" sz="1600" u="none" strike="noStrike" dirty="0">
                          <a:solidFill>
                            <a:schemeClr val="tx1"/>
                          </a:solidFill>
                          <a:effectLst/>
                        </a:rPr>
                        <a:t>Testing</a:t>
                      </a:r>
                    </a:p>
                    <a:p>
                      <a:pPr algn="l" fontAlgn="t"/>
                      <a:r>
                        <a:rPr lang="en-US" sz="1600" u="none" strike="noStrike" dirty="0">
                          <a:solidFill>
                            <a:schemeClr val="tx1"/>
                          </a:solidFill>
                          <a:effectLst/>
                        </a:rPr>
                        <a:t>Integration Testing</a:t>
                      </a:r>
                    </a:p>
                    <a:p>
                      <a:pPr algn="l" fontAlgn="t"/>
                      <a:r>
                        <a:rPr lang="en-US" sz="1600" dirty="0">
                          <a:effectLst/>
                        </a:rPr>
                        <a:t>Smoke</a:t>
                      </a:r>
                    </a:p>
                    <a:p>
                      <a:pPr algn="l" fontAlgn="t"/>
                      <a:r>
                        <a:rPr lang="en-US" sz="1600" dirty="0">
                          <a:effectLst/>
                        </a:rPr>
                        <a:t>UAT ( User Acceptance Testing)</a:t>
                      </a:r>
                    </a:p>
                    <a:p>
                      <a:pPr algn="l" fontAlgn="t"/>
                      <a:r>
                        <a:rPr lang="en-US" sz="1600" dirty="0">
                          <a:effectLst/>
                        </a:rPr>
                        <a:t>Localization</a:t>
                      </a:r>
                    </a:p>
                    <a:p>
                      <a:pPr algn="l" fontAlgn="t"/>
                      <a:r>
                        <a:rPr lang="en-US" sz="1600" dirty="0">
                          <a:effectLst/>
                        </a:rPr>
                        <a:t>Globalization</a:t>
                      </a:r>
                    </a:p>
                    <a:p>
                      <a:pPr algn="l" fontAlgn="t"/>
                      <a:r>
                        <a:rPr lang="en-US" sz="1600" dirty="0">
                          <a:effectLst/>
                        </a:rPr>
                        <a:t>Interoperability and So on</a:t>
                      </a:r>
                    </a:p>
                  </a:txBody>
                  <a:tcPr marL="60960" marR="60960" marT="60960" marB="60960">
                    <a:lnL w="12700" cap="flat" cmpd="sng" algn="ctr">
                      <a:solidFill>
                        <a:srgbClr val="386E8F"/>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19961582"/>
                  </a:ext>
                </a:extLst>
              </a:tr>
              <a:tr h="1627288">
                <a:tc>
                  <a:txBody>
                    <a:bodyPr/>
                    <a:lstStyle/>
                    <a:p>
                      <a:pPr algn="l" fontAlgn="t"/>
                      <a:endParaRPr lang="en-US" sz="1600" dirty="0" smtClean="0">
                        <a:effectLst/>
                      </a:endParaRPr>
                    </a:p>
                    <a:p>
                      <a:pPr algn="l" fontAlgn="t"/>
                      <a:r>
                        <a:rPr lang="en-US" sz="1600" dirty="0" smtClean="0">
                          <a:effectLst/>
                        </a:rPr>
                        <a:t>Non</a:t>
                      </a:r>
                      <a:r>
                        <a:rPr lang="en-US" sz="1600" dirty="0">
                          <a:effectLst/>
                        </a:rPr>
                        <a:t>-Functional Testing</a:t>
                      </a:r>
                    </a:p>
                  </a:txBody>
                  <a:tcPr marL="60960" marR="60960" marT="60960" marB="60960">
                    <a:lnL w="12700" cap="flat" cmpd="sng" algn="ctr">
                      <a:solidFill>
                        <a:schemeClr val="tx1"/>
                      </a:solidFill>
                      <a:prstDash val="solid"/>
                      <a:round/>
                      <a:headEnd type="none" w="med" len="med"/>
                      <a:tailEnd type="none" w="med" len="med"/>
                    </a:lnL>
                    <a:lnR w="12700" cap="flat" cmpd="sng" algn="ctr">
                      <a:solidFill>
                        <a:srgbClr val="88848F"/>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tc>
                  <a:txBody>
                    <a:bodyPr/>
                    <a:lstStyle/>
                    <a:p>
                      <a:pPr algn="l" fontAlgn="t"/>
                      <a:r>
                        <a:rPr lang="en-US" sz="1600" dirty="0" smtClean="0">
                          <a:effectLst/>
                        </a:rPr>
                        <a:t>Performance</a:t>
                      </a:r>
                      <a:endParaRPr lang="en-US" sz="1600" dirty="0">
                        <a:effectLst/>
                      </a:endParaRPr>
                    </a:p>
                    <a:p>
                      <a:pPr algn="l" fontAlgn="t"/>
                      <a:r>
                        <a:rPr lang="en-US" sz="1600" dirty="0">
                          <a:effectLst/>
                        </a:rPr>
                        <a:t>Endurance</a:t>
                      </a:r>
                    </a:p>
                    <a:p>
                      <a:pPr algn="l" fontAlgn="t"/>
                      <a:r>
                        <a:rPr lang="en-US" sz="1600" dirty="0">
                          <a:effectLst/>
                        </a:rPr>
                        <a:t>Load</a:t>
                      </a:r>
                    </a:p>
                    <a:p>
                      <a:pPr algn="l" fontAlgn="t"/>
                      <a:r>
                        <a:rPr lang="en-US" sz="1600" dirty="0">
                          <a:effectLst/>
                        </a:rPr>
                        <a:t>Volume</a:t>
                      </a:r>
                    </a:p>
                    <a:p>
                      <a:pPr algn="l" fontAlgn="t"/>
                      <a:r>
                        <a:rPr lang="en-US" sz="1600" dirty="0">
                          <a:effectLst/>
                        </a:rPr>
                        <a:t>Scalability</a:t>
                      </a:r>
                    </a:p>
                    <a:p>
                      <a:pPr algn="l" fontAlgn="t"/>
                      <a:r>
                        <a:rPr lang="en-US" sz="1600" dirty="0">
                          <a:effectLst/>
                        </a:rPr>
                        <a:t>Usability and So on</a:t>
                      </a:r>
                    </a:p>
                  </a:txBody>
                  <a:tcPr marL="60960" marR="60960" marT="60960" marB="60960">
                    <a:lnL w="12700" cap="flat" cmpd="sng" algn="ctr">
                      <a:solidFill>
                        <a:srgbClr val="88848F"/>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 cap="flat" cmpd="sng" algn="ctr">
                      <a:solidFill>
                        <a:srgbClr val="DDDDDD"/>
                      </a:solidFill>
                      <a:prstDash val="solid"/>
                      <a:round/>
                      <a:headEnd type="none" w="med" len="med"/>
                      <a:tailEnd type="none" w="med" len="med"/>
                    </a:lnT>
                    <a:lnB w="7620" cap="flat" cmpd="sng" algn="ctr">
                      <a:solidFill>
                        <a:srgbClr val="DDDDDD"/>
                      </a:solidFill>
                      <a:prstDash val="solid"/>
                      <a:round/>
                      <a:headEnd type="none" w="med" len="med"/>
                      <a:tailEnd type="none" w="med" len="med"/>
                    </a:lnB>
                    <a:solidFill>
                      <a:srgbClr val="F9F9F9"/>
                    </a:solidFill>
                  </a:tcPr>
                </a:tc>
                <a:extLst>
                  <a:ext uri="{0D108BD9-81ED-4DB2-BD59-A6C34878D82A}">
                    <a16:rowId xmlns:a16="http://schemas.microsoft.com/office/drawing/2014/main" val="2359639189"/>
                  </a:ext>
                </a:extLst>
              </a:tr>
              <a:tr h="759401">
                <a:tc>
                  <a:txBody>
                    <a:bodyPr/>
                    <a:lstStyle/>
                    <a:p>
                      <a:pPr algn="l" fontAlgn="t"/>
                      <a:endParaRPr lang="en-US" sz="1600" dirty="0" smtClean="0">
                        <a:effectLst/>
                      </a:endParaRPr>
                    </a:p>
                    <a:p>
                      <a:pPr algn="l" fontAlgn="t"/>
                      <a:r>
                        <a:rPr lang="en-US" sz="1600" dirty="0" smtClean="0">
                          <a:effectLst/>
                        </a:rPr>
                        <a:t>Maintenance</a:t>
                      </a:r>
                      <a:endParaRPr lang="en-US" sz="1600" dirty="0">
                        <a:effectLst/>
                      </a:endParaRPr>
                    </a:p>
                  </a:txBody>
                  <a:tcPr marL="60960" marR="60960" marT="60960" marB="60960">
                    <a:lnL w="12700" cap="flat" cmpd="sng" algn="ctr">
                      <a:solidFill>
                        <a:schemeClr val="tx1"/>
                      </a:solidFill>
                      <a:prstDash val="solid"/>
                      <a:round/>
                      <a:headEnd type="none" w="med" len="med"/>
                      <a:tailEnd type="none" w="med" len="med"/>
                    </a:lnL>
                    <a:lnR w="12700" cap="flat" cmpd="sng" algn="ctr">
                      <a:solidFill>
                        <a:srgbClr val="60858F"/>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t"/>
                      <a:r>
                        <a:rPr lang="en-US" sz="1600" dirty="0" smtClean="0">
                          <a:effectLst/>
                        </a:rPr>
                        <a:t>Regression</a:t>
                      </a:r>
                      <a:endParaRPr lang="en-US" sz="1600" dirty="0">
                        <a:effectLst/>
                      </a:endParaRPr>
                    </a:p>
                    <a:p>
                      <a:pPr algn="l" fontAlgn="t"/>
                      <a:r>
                        <a:rPr lang="en-US" sz="1600" dirty="0">
                          <a:effectLst/>
                        </a:rPr>
                        <a:t>Maintenance</a:t>
                      </a:r>
                    </a:p>
                  </a:txBody>
                  <a:tcPr marL="60960" marR="60960" marT="60960" marB="60960">
                    <a:lnL w="12700" cap="flat" cmpd="sng" algn="ctr">
                      <a:solidFill>
                        <a:srgbClr val="60858F"/>
                      </a:solidFill>
                      <a:prstDash val="solid"/>
                      <a:round/>
                      <a:headEnd type="none" w="med" len="med"/>
                      <a:tailEnd type="none" w="med" len="med"/>
                    </a:lnL>
                    <a:lnR w="12700" cap="flat" cmpd="sng" algn="ctr">
                      <a:solidFill>
                        <a:schemeClr val="tx1"/>
                      </a:solidFill>
                      <a:prstDash val="solid"/>
                      <a:round/>
                      <a:headEnd type="none" w="med" len="med"/>
                      <a:tailEnd type="none" w="med" len="med"/>
                    </a:lnR>
                    <a:lnT w="7620" cap="flat" cmpd="sng" algn="ctr">
                      <a:solidFill>
                        <a:srgbClr val="DDDDDD"/>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87015847"/>
                  </a:ext>
                </a:extLst>
              </a:tr>
            </a:tbl>
          </a:graphicData>
        </a:graphic>
      </p:graphicFrame>
      <p:sp>
        <p:nvSpPr>
          <p:cNvPr id="5" name="Slide Number Placeholder 4">
            <a:extLst>
              <a:ext uri="{FF2B5EF4-FFF2-40B4-BE49-F238E27FC236}">
                <a16:creationId xmlns:a16="http://schemas.microsoft.com/office/drawing/2014/main" id="{DC72A96E-F208-4149-958B-843D51018560}"/>
              </a:ext>
            </a:extLst>
          </p:cNvPr>
          <p:cNvSpPr>
            <a:spLocks noGrp="1"/>
          </p:cNvSpPr>
          <p:nvPr>
            <p:ph type="sldNum" sz="quarter" idx="12"/>
          </p:nvPr>
        </p:nvSpPr>
        <p:spPr/>
        <p:txBody>
          <a:bodyPr/>
          <a:lstStyle/>
          <a:p>
            <a:fld id="{E31375A4-56A4-47D6-9801-1991572033F7}" type="slidenum">
              <a:rPr lang="en-US" smtClean="0"/>
              <a:pPr/>
              <a:t>65</a:t>
            </a:fld>
            <a:endParaRPr lang="en-US"/>
          </a:p>
        </p:txBody>
      </p:sp>
      <p:sp>
        <p:nvSpPr>
          <p:cNvPr id="7" name="Rectangle 6">
            <a:extLst>
              <a:ext uri="{FF2B5EF4-FFF2-40B4-BE49-F238E27FC236}">
                <a16:creationId xmlns:a16="http://schemas.microsoft.com/office/drawing/2014/main" id="{34C7ABEB-4EE9-4CFC-BAF9-04812AB76BD2}"/>
              </a:ext>
            </a:extLst>
          </p:cNvPr>
          <p:cNvSpPr/>
          <p:nvPr/>
        </p:nvSpPr>
        <p:spPr>
          <a:xfrm>
            <a:off x="8505493" y="2868173"/>
            <a:ext cx="2953414" cy="2862322"/>
          </a:xfrm>
          <a:prstGeom prst="rect">
            <a:avLst/>
          </a:prstGeom>
        </p:spPr>
        <p:txBody>
          <a:bodyPr wrap="square">
            <a:spAutoFit/>
          </a:bodyPr>
          <a:lstStyle/>
          <a:p>
            <a:pPr marL="285750" indent="-285750">
              <a:buClr>
                <a:srgbClr val="D15A3E"/>
              </a:buClr>
              <a:buFont typeface="Wingdings" panose="05000000000000000000" pitchFamily="2" charset="2"/>
              <a:buChar char="§"/>
            </a:pPr>
            <a:r>
              <a:rPr lang="en-US" dirty="0">
                <a:latin typeface="Arial" panose="020B0604020202020204" pitchFamily="34" charset="0"/>
              </a:rPr>
              <a:t>This is not the complete list of testing types. There are much more types and still adding.</a:t>
            </a:r>
          </a:p>
          <a:p>
            <a:pPr>
              <a:buClr>
                <a:srgbClr val="D15A3E"/>
              </a:buClr>
            </a:pPr>
            <a:endParaRPr lang="en-US" dirty="0">
              <a:latin typeface="Arial" panose="020B0604020202020204" pitchFamily="34" charset="0"/>
            </a:endParaRPr>
          </a:p>
          <a:p>
            <a:pPr marL="285750" indent="-285750">
              <a:buClr>
                <a:srgbClr val="D15A3E"/>
              </a:buClr>
              <a:buFont typeface="Wingdings" panose="05000000000000000000" pitchFamily="2" charset="2"/>
              <a:buChar char="§"/>
            </a:pPr>
            <a:r>
              <a:rPr lang="en-US" dirty="0">
                <a:latin typeface="Arial" panose="020B0604020202020204" pitchFamily="34" charset="0"/>
              </a:rPr>
              <a:t>Also, note that not all testing types are applicable to all projects but depend on nature &amp; scope of the project.</a:t>
            </a:r>
            <a:endParaRPr lang="en-US" dirty="0"/>
          </a:p>
        </p:txBody>
      </p:sp>
    </p:spTree>
    <p:extLst>
      <p:ext uri="{BB962C8B-B14F-4D97-AF65-F5344CB8AC3E}">
        <p14:creationId xmlns:p14="http://schemas.microsoft.com/office/powerpoint/2010/main" val="377867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Testing vs. Verification </a:t>
            </a:r>
          </a:p>
        </p:txBody>
      </p:sp>
      <p:sp>
        <p:nvSpPr>
          <p:cNvPr id="3" name="Content Placeholder 2"/>
          <p:cNvSpPr>
            <a:spLocks noGrp="1"/>
          </p:cNvSpPr>
          <p:nvPr>
            <p:ph idx="1"/>
          </p:nvPr>
        </p:nvSpPr>
        <p:spPr>
          <a:ln>
            <a:solidFill>
              <a:srgbClr val="0000FF"/>
            </a:solidFill>
          </a:ln>
        </p:spPr>
        <p:txBody>
          <a:bodyPr>
            <a:normAutofit lnSpcReduction="10000"/>
          </a:bodyPr>
          <a:lstStyle/>
          <a:p>
            <a:pPr marL="0" indent="0">
              <a:buNone/>
            </a:pPr>
            <a:r>
              <a:rPr lang="en-US" dirty="0">
                <a:solidFill>
                  <a:srgbClr val="0000FF"/>
                </a:solidFill>
              </a:rPr>
              <a:t>TESTING </a:t>
            </a:r>
          </a:p>
          <a:p>
            <a:r>
              <a:rPr lang="en-US" dirty="0"/>
              <a:t>Goal: find evidence for </a:t>
            </a:r>
            <a:r>
              <a:rPr lang="en-US" b="1" dirty="0">
                <a:solidFill>
                  <a:srgbClr val="FF0000"/>
                </a:solidFill>
              </a:rPr>
              <a:t>presence</a:t>
            </a:r>
            <a:r>
              <a:rPr lang="en-US" dirty="0"/>
              <a:t> of failures</a:t>
            </a:r>
          </a:p>
          <a:p>
            <a:pPr lvl="1"/>
            <a:r>
              <a:rPr lang="en-US" sz="2400" dirty="0"/>
              <a:t>Testing: execute a program with the intent of detecting failure </a:t>
            </a:r>
          </a:p>
          <a:p>
            <a:pPr lvl="1"/>
            <a:r>
              <a:rPr lang="en-US" sz="2400" dirty="0"/>
              <a:t>Testing cannot guarantee correctness, i.e., absence of failures </a:t>
            </a:r>
          </a:p>
          <a:p>
            <a:r>
              <a:rPr lang="en-US" dirty="0"/>
              <a:t>Related techniques: code reviews, program inspections </a:t>
            </a:r>
          </a:p>
          <a:p>
            <a:pPr marL="0" indent="0">
              <a:buNone/>
            </a:pPr>
            <a:r>
              <a:rPr lang="en-US" dirty="0">
                <a:solidFill>
                  <a:srgbClr val="0000FF"/>
                </a:solidFill>
              </a:rPr>
              <a:t>VERIFICATION</a:t>
            </a:r>
            <a:r>
              <a:rPr lang="en-US" dirty="0"/>
              <a:t> </a:t>
            </a:r>
          </a:p>
          <a:p>
            <a:r>
              <a:rPr lang="en-US" dirty="0"/>
              <a:t>Goal: find evidence for </a:t>
            </a:r>
            <a:r>
              <a:rPr lang="en-US" b="1" dirty="0">
                <a:solidFill>
                  <a:srgbClr val="FF0000"/>
                </a:solidFill>
              </a:rPr>
              <a:t>absence</a:t>
            </a:r>
            <a:r>
              <a:rPr lang="en-US" dirty="0"/>
              <a:t> of failures </a:t>
            </a:r>
          </a:p>
          <a:p>
            <a:pPr lvl="1"/>
            <a:r>
              <a:rPr lang="en-US" sz="2400" dirty="0"/>
              <a:t>Verification guarantees correctness </a:t>
            </a:r>
          </a:p>
          <a:p>
            <a:r>
              <a:rPr lang="en-US" dirty="0"/>
              <a:t>Related techniques: code generation, program synthesis (from spec) </a:t>
            </a:r>
            <a:endParaRPr lang="en-US" dirty="0">
              <a:effectLst/>
            </a:endParaRPr>
          </a:p>
        </p:txBody>
      </p:sp>
      <p:sp>
        <p:nvSpPr>
          <p:cNvPr id="4" name="Slide Number Placeholder 3"/>
          <p:cNvSpPr>
            <a:spLocks noGrp="1"/>
          </p:cNvSpPr>
          <p:nvPr>
            <p:ph type="sldNum" sz="quarter" idx="12"/>
          </p:nvPr>
        </p:nvSpPr>
        <p:spPr/>
        <p:txBody>
          <a:bodyPr/>
          <a:lstStyle/>
          <a:p>
            <a:fld id="{B543A0FD-1CA6-4228-86A2-78061B4844C8}" type="slidenum">
              <a:rPr lang="en-US" smtClean="0"/>
              <a:t>66</a:t>
            </a:fld>
            <a:endParaRPr lang="en-US"/>
          </a:p>
        </p:txBody>
      </p:sp>
    </p:spTree>
    <p:extLst>
      <p:ext uri="{BB962C8B-B14F-4D97-AF65-F5344CB8AC3E}">
        <p14:creationId xmlns:p14="http://schemas.microsoft.com/office/powerpoint/2010/main" val="74607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Testing vs. Verification </a:t>
            </a:r>
          </a:p>
        </p:txBody>
      </p:sp>
      <p:sp>
        <p:nvSpPr>
          <p:cNvPr id="3" name="Content Placeholder 2"/>
          <p:cNvSpPr>
            <a:spLocks noGrp="1"/>
          </p:cNvSpPr>
          <p:nvPr>
            <p:ph idx="1"/>
          </p:nvPr>
        </p:nvSpPr>
        <p:spPr/>
        <p:txBody>
          <a:bodyPr/>
          <a:lstStyle/>
          <a:p>
            <a:r>
              <a:rPr lang="en-US" dirty="0"/>
              <a:t>Both, testing and verification attempts </a:t>
            </a:r>
            <a:r>
              <a:rPr lang="en-US" dirty="0" smtClean="0"/>
              <a:t>to exhibit </a:t>
            </a:r>
            <a:r>
              <a:rPr lang="en-US" b="1" dirty="0">
                <a:solidFill>
                  <a:srgbClr val="FF0000"/>
                </a:solidFill>
              </a:rPr>
              <a:t>new</a:t>
            </a:r>
            <a:r>
              <a:rPr lang="en-US" dirty="0"/>
              <a:t> failures </a:t>
            </a:r>
          </a:p>
          <a:p>
            <a:r>
              <a:rPr lang="en-US" dirty="0"/>
              <a:t>Debugging is a systematic process that finds and eliminates the defect that led to an observed failure </a:t>
            </a:r>
          </a:p>
          <a:p>
            <a:r>
              <a:rPr lang="en-US" dirty="0"/>
              <a:t>Programs without </a:t>
            </a:r>
            <a:r>
              <a:rPr lang="en-US" b="1" dirty="0">
                <a:solidFill>
                  <a:srgbClr val="FF0000"/>
                </a:solidFill>
              </a:rPr>
              <a:t>known</a:t>
            </a:r>
            <a:r>
              <a:rPr lang="en-US" dirty="0"/>
              <a:t> failures may still contain defects: </a:t>
            </a:r>
          </a:p>
          <a:p>
            <a:pPr lvl="1"/>
            <a:r>
              <a:rPr lang="en-US" dirty="0"/>
              <a:t> If they have not been verified </a:t>
            </a:r>
          </a:p>
          <a:p>
            <a:pPr lvl="1"/>
            <a:r>
              <a:rPr lang="en-US" dirty="0"/>
              <a:t> If they have been verified, but the failure is not covered by the specification </a:t>
            </a:r>
          </a:p>
          <a:p>
            <a:endParaRPr lang="en-US" dirty="0">
              <a:effectLst/>
            </a:endParaRPr>
          </a:p>
        </p:txBody>
      </p:sp>
      <p:sp>
        <p:nvSpPr>
          <p:cNvPr id="4" name="Slide Number Placeholder 3"/>
          <p:cNvSpPr>
            <a:spLocks noGrp="1"/>
          </p:cNvSpPr>
          <p:nvPr>
            <p:ph type="sldNum" sz="quarter" idx="12"/>
          </p:nvPr>
        </p:nvSpPr>
        <p:spPr/>
        <p:txBody>
          <a:bodyPr/>
          <a:lstStyle/>
          <a:p>
            <a:fld id="{B543A0FD-1CA6-4228-86A2-78061B4844C8}" type="slidenum">
              <a:rPr lang="en-US" smtClean="0"/>
              <a:t>67</a:t>
            </a:fld>
            <a:endParaRPr lang="en-US"/>
          </a:p>
        </p:txBody>
      </p:sp>
    </p:spTree>
    <p:extLst>
      <p:ext uri="{BB962C8B-B14F-4D97-AF65-F5344CB8AC3E}">
        <p14:creationId xmlns:p14="http://schemas.microsoft.com/office/powerpoint/2010/main" val="3883020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sz="4400" dirty="0" smtClean="0"/>
              <a:t>Fundamental Principles </a:t>
            </a:r>
            <a:r>
              <a:rPr lang="en-US" sz="4400" dirty="0"/>
              <a:t>of </a:t>
            </a:r>
            <a:br>
              <a:rPr lang="en-US" sz="4400" dirty="0"/>
            </a:br>
            <a:r>
              <a:rPr lang="en-US" sz="4400" dirty="0"/>
              <a:t>Software Testing </a:t>
            </a:r>
          </a:p>
        </p:txBody>
      </p:sp>
      <p:sp>
        <p:nvSpPr>
          <p:cNvPr id="3" name="Slide Number Placeholder 2"/>
          <p:cNvSpPr>
            <a:spLocks noGrp="1"/>
          </p:cNvSpPr>
          <p:nvPr>
            <p:ph type="sldNum" sz="quarter" idx="12"/>
          </p:nvPr>
        </p:nvSpPr>
        <p:spPr/>
        <p:txBody>
          <a:bodyPr/>
          <a:lstStyle/>
          <a:p>
            <a:fld id="{B543A0FD-1CA6-4228-86A2-78061B4844C8}" type="slidenum">
              <a:rPr lang="en-US" smtClean="0"/>
              <a:t>68</a:t>
            </a:fld>
            <a:endParaRPr lang="en-US"/>
          </a:p>
        </p:txBody>
      </p:sp>
      <p:pic>
        <p:nvPicPr>
          <p:cNvPr id="1026" name="Picture 2" descr="What are the different Software Testing Principles With Exampl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7168" y="205263"/>
            <a:ext cx="6912864" cy="300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894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9F4B-A546-48A0-AF51-05C953F62709}"/>
              </a:ext>
            </a:extLst>
          </p:cNvPr>
          <p:cNvSpPr>
            <a:spLocks noGrp="1"/>
          </p:cNvSpPr>
          <p:nvPr>
            <p:ph type="title"/>
          </p:nvPr>
        </p:nvSpPr>
        <p:spPr/>
        <p:txBody>
          <a:bodyPr/>
          <a:lstStyle/>
          <a:p>
            <a:r>
              <a:rPr lang="en-US" dirty="0" smtClean="0"/>
              <a:t>Fundamental </a:t>
            </a:r>
            <a:r>
              <a:rPr lang="en-US" dirty="0"/>
              <a:t>Principles of Software Testing</a:t>
            </a:r>
          </a:p>
        </p:txBody>
      </p:sp>
      <p:sp>
        <p:nvSpPr>
          <p:cNvPr id="3" name="Content Placeholder 2">
            <a:extLst>
              <a:ext uri="{FF2B5EF4-FFF2-40B4-BE49-F238E27FC236}">
                <a16:creationId xmlns:a16="http://schemas.microsoft.com/office/drawing/2014/main" id="{565E3B6B-D4A0-415C-A6EA-61926B7CD18A}"/>
              </a:ext>
            </a:extLst>
          </p:cNvPr>
          <p:cNvSpPr>
            <a:spLocks noGrp="1"/>
          </p:cNvSpPr>
          <p:nvPr>
            <p:ph idx="1"/>
          </p:nvPr>
        </p:nvSpPr>
        <p:spPr/>
        <p:txBody>
          <a:bodyPr>
            <a:normAutofit/>
          </a:bodyPr>
          <a:lstStyle/>
          <a:p>
            <a:pPr>
              <a:lnSpc>
                <a:spcPct val="100000"/>
              </a:lnSpc>
            </a:pPr>
            <a:r>
              <a:rPr lang="en-US" sz="2600" dirty="0"/>
              <a:t>It is important that you achieve an </a:t>
            </a:r>
            <a:r>
              <a:rPr lang="en-US" sz="2600" b="1" dirty="0"/>
              <a:t>optimum</a:t>
            </a:r>
            <a:r>
              <a:rPr lang="en-US" sz="2600" dirty="0"/>
              <a:t> test results </a:t>
            </a:r>
          </a:p>
          <a:p>
            <a:pPr>
              <a:lnSpc>
                <a:spcPct val="100000"/>
              </a:lnSpc>
            </a:pPr>
            <a:r>
              <a:rPr lang="en-US" sz="2600" dirty="0"/>
              <a:t>But </a:t>
            </a:r>
            <a:r>
              <a:rPr lang="en-US" sz="2600" dirty="0" smtClean="0"/>
              <a:t>how do </a:t>
            </a:r>
            <a:r>
              <a:rPr lang="en-US" sz="2600" dirty="0"/>
              <a:t>you determine that you are </a:t>
            </a:r>
            <a:r>
              <a:rPr lang="en-US" sz="2600" dirty="0" smtClean="0"/>
              <a:t>following the </a:t>
            </a:r>
            <a:r>
              <a:rPr lang="en-US" sz="2600" b="1" dirty="0"/>
              <a:t>right strategy </a:t>
            </a:r>
            <a:r>
              <a:rPr lang="en-US" sz="2600" dirty="0"/>
              <a:t>for testing? </a:t>
            </a:r>
          </a:p>
          <a:p>
            <a:pPr>
              <a:lnSpc>
                <a:spcPct val="100000"/>
              </a:lnSpc>
            </a:pPr>
            <a:r>
              <a:rPr lang="en-US" sz="2600" dirty="0"/>
              <a:t>For that, you need to stick to some basic </a:t>
            </a:r>
            <a:r>
              <a:rPr lang="en-US" sz="2600" b="1" dirty="0"/>
              <a:t>testing </a:t>
            </a:r>
            <a:r>
              <a:rPr lang="en-US" sz="2600" b="1" dirty="0" smtClean="0"/>
              <a:t>principles</a:t>
            </a:r>
            <a:r>
              <a:rPr lang="en-US" sz="2600" dirty="0"/>
              <a:t> </a:t>
            </a:r>
            <a:r>
              <a:rPr lang="en-US" sz="2600" dirty="0" smtClean="0"/>
              <a:t>to </a:t>
            </a:r>
            <a:r>
              <a:rPr lang="en-US" sz="2600" dirty="0"/>
              <a:t>optimize the testing effort </a:t>
            </a:r>
          </a:p>
          <a:p>
            <a:pPr>
              <a:lnSpc>
                <a:spcPct val="100000"/>
              </a:lnSpc>
            </a:pPr>
            <a:r>
              <a:rPr lang="en-US" sz="2600" dirty="0"/>
              <a:t>Here are </a:t>
            </a:r>
            <a:r>
              <a:rPr lang="en-US" sz="2600" dirty="0" smtClean="0"/>
              <a:t>some common testing </a:t>
            </a:r>
            <a:r>
              <a:rPr lang="en-US" sz="2600" dirty="0"/>
              <a:t>principles that are widely practiced in the software </a:t>
            </a:r>
            <a:r>
              <a:rPr lang="en-US" sz="2600" dirty="0" smtClean="0"/>
              <a:t>industry</a:t>
            </a:r>
            <a:endParaRPr lang="en-US" sz="2600" dirty="0"/>
          </a:p>
        </p:txBody>
      </p:sp>
      <p:sp>
        <p:nvSpPr>
          <p:cNvPr id="5" name="Slide Number Placeholder 4">
            <a:extLst>
              <a:ext uri="{FF2B5EF4-FFF2-40B4-BE49-F238E27FC236}">
                <a16:creationId xmlns:a16="http://schemas.microsoft.com/office/drawing/2014/main" id="{BD0C7F77-931F-4015-918C-A07B1973C647}"/>
              </a:ext>
            </a:extLst>
          </p:cNvPr>
          <p:cNvSpPr>
            <a:spLocks noGrp="1"/>
          </p:cNvSpPr>
          <p:nvPr>
            <p:ph type="sldNum" sz="quarter" idx="12"/>
          </p:nvPr>
        </p:nvSpPr>
        <p:spPr/>
        <p:txBody>
          <a:bodyPr/>
          <a:lstStyle/>
          <a:p>
            <a:fld id="{E31375A4-56A4-47D6-9801-1991572033F7}" type="slidenum">
              <a:rPr lang="en-US" smtClean="0"/>
              <a:pPr/>
              <a:t>69</a:t>
            </a:fld>
            <a:endParaRPr lang="en-US"/>
          </a:p>
        </p:txBody>
      </p:sp>
    </p:spTree>
    <p:extLst>
      <p:ext uri="{BB962C8B-B14F-4D97-AF65-F5344CB8AC3E}">
        <p14:creationId xmlns:p14="http://schemas.microsoft.com/office/powerpoint/2010/main" val="557593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Why Software Testing is Important?</a:t>
            </a:r>
          </a:p>
        </p:txBody>
      </p:sp>
      <p:sp>
        <p:nvSpPr>
          <p:cNvPr id="3" name="Content Placeholder 2">
            <a:extLst>
              <a:ext uri="{FF2B5EF4-FFF2-40B4-BE49-F238E27FC236}">
                <a16:creationId xmlns:a16="http://schemas.microsoft.com/office/drawing/2014/main" id="{E6CEC10E-E948-477D-B407-CFD62B291428}"/>
              </a:ext>
            </a:extLst>
          </p:cNvPr>
          <p:cNvSpPr>
            <a:spLocks noGrp="1"/>
          </p:cNvSpPr>
          <p:nvPr>
            <p:ph idx="1"/>
          </p:nvPr>
        </p:nvSpPr>
        <p:spPr>
          <a:xfrm>
            <a:off x="1295400" y="1741056"/>
            <a:ext cx="9601200" cy="3809999"/>
          </a:xfrm>
        </p:spPr>
        <p:txBody>
          <a:bodyPr/>
          <a:lstStyle/>
          <a:p>
            <a:r>
              <a:rPr lang="en-US" dirty="0"/>
              <a:t>Canada's Therac-25 radiation therapy machine</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7</a:t>
            </a:fld>
            <a:endParaRPr lang="en-US"/>
          </a:p>
        </p:txBody>
      </p:sp>
      <p:sp>
        <p:nvSpPr>
          <p:cNvPr id="6" name="Rectangle 5">
            <a:extLst>
              <a:ext uri="{FF2B5EF4-FFF2-40B4-BE49-F238E27FC236}">
                <a16:creationId xmlns:a16="http://schemas.microsoft.com/office/drawing/2014/main" id="{687DC1AF-7B37-4074-B479-CEB1CF104889}"/>
              </a:ext>
            </a:extLst>
          </p:cNvPr>
          <p:cNvSpPr/>
          <p:nvPr/>
        </p:nvSpPr>
        <p:spPr>
          <a:xfrm>
            <a:off x="1295400" y="5393823"/>
            <a:ext cx="9679710" cy="707886"/>
          </a:xfrm>
          <a:prstGeom prst="rect">
            <a:avLst/>
          </a:prstGeom>
        </p:spPr>
        <p:txBody>
          <a:bodyPr wrap="square">
            <a:spAutoFit/>
          </a:bodyPr>
          <a:lstStyle/>
          <a:p>
            <a:r>
              <a:rPr lang="en-US" sz="2000" dirty="0"/>
              <a:t>Malfunctioned in 1985 due to </a:t>
            </a:r>
            <a:r>
              <a:rPr lang="en-US" sz="2000" b="1" dirty="0"/>
              <a:t>software bug </a:t>
            </a:r>
            <a:r>
              <a:rPr lang="en-US" sz="2000" dirty="0"/>
              <a:t>and delivered lethal radiation doses to patients, leaving </a:t>
            </a:r>
            <a:r>
              <a:rPr lang="en-US" sz="2000" dirty="0">
                <a:solidFill>
                  <a:srgbClr val="D15A3E"/>
                </a:solidFill>
              </a:rPr>
              <a:t>3 people dead </a:t>
            </a:r>
            <a:r>
              <a:rPr lang="en-US" sz="2000" dirty="0"/>
              <a:t>and critically </a:t>
            </a:r>
            <a:r>
              <a:rPr lang="en-US" sz="2000" dirty="0">
                <a:solidFill>
                  <a:srgbClr val="D15A3E"/>
                </a:solidFill>
              </a:rPr>
              <a:t>injuring 3 others</a:t>
            </a:r>
            <a:r>
              <a:rPr lang="en-US" sz="2000" dirty="0"/>
              <a:t>.</a:t>
            </a:r>
          </a:p>
        </p:txBody>
      </p:sp>
      <p:pic>
        <p:nvPicPr>
          <p:cNvPr id="2050" name="Picture 2" descr="Image result for Therac-25 radiation therapy machine">
            <a:extLst>
              <a:ext uri="{FF2B5EF4-FFF2-40B4-BE49-F238E27FC236}">
                <a16:creationId xmlns:a16="http://schemas.microsoft.com/office/drawing/2014/main" id="{71B3AFB3-BC66-417E-BC06-98769EEC9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6273" y="2281972"/>
            <a:ext cx="3835400" cy="283819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4170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9F4B-A546-48A0-AF51-05C953F62709}"/>
              </a:ext>
            </a:extLst>
          </p:cNvPr>
          <p:cNvSpPr>
            <a:spLocks noGrp="1"/>
          </p:cNvSpPr>
          <p:nvPr>
            <p:ph type="title"/>
          </p:nvPr>
        </p:nvSpPr>
        <p:spPr/>
        <p:txBody>
          <a:bodyPr/>
          <a:lstStyle/>
          <a:p>
            <a:pPr>
              <a:lnSpc>
                <a:spcPct val="100000"/>
              </a:lnSpc>
            </a:pPr>
            <a:r>
              <a:rPr lang="en-US" dirty="0"/>
              <a:t>Testing shows presence of defects</a:t>
            </a:r>
          </a:p>
        </p:txBody>
      </p:sp>
      <p:sp>
        <p:nvSpPr>
          <p:cNvPr id="3" name="Content Placeholder 2">
            <a:extLst>
              <a:ext uri="{FF2B5EF4-FFF2-40B4-BE49-F238E27FC236}">
                <a16:creationId xmlns:a16="http://schemas.microsoft.com/office/drawing/2014/main" id="{565E3B6B-D4A0-415C-A6EA-61926B7CD18A}"/>
              </a:ext>
            </a:extLst>
          </p:cNvPr>
          <p:cNvSpPr>
            <a:spLocks noGrp="1"/>
          </p:cNvSpPr>
          <p:nvPr>
            <p:ph idx="1"/>
          </p:nvPr>
        </p:nvSpPr>
        <p:spPr>
          <a:xfrm>
            <a:off x="1295400" y="1981201"/>
            <a:ext cx="9601200" cy="4308477"/>
          </a:xfrm>
        </p:spPr>
        <p:txBody>
          <a:bodyPr>
            <a:normAutofit/>
          </a:bodyPr>
          <a:lstStyle/>
          <a:p>
            <a:pPr>
              <a:lnSpc>
                <a:spcPct val="100000"/>
              </a:lnSpc>
            </a:pPr>
            <a:r>
              <a:rPr lang="en-US" sz="2600" dirty="0" smtClean="0"/>
              <a:t>Testing </a:t>
            </a:r>
            <a:r>
              <a:rPr lang="en-US" sz="2600" dirty="0"/>
              <a:t>talks about the </a:t>
            </a:r>
            <a:r>
              <a:rPr lang="en-US" sz="2600" b="1" dirty="0"/>
              <a:t>presence of defects </a:t>
            </a:r>
            <a:r>
              <a:rPr lang="en-US" sz="2600" dirty="0"/>
              <a:t>and don’t talk about the </a:t>
            </a:r>
            <a:r>
              <a:rPr lang="en-US" sz="2600" b="1" dirty="0"/>
              <a:t>absence of defects</a:t>
            </a:r>
            <a:r>
              <a:rPr lang="en-US" sz="2600" dirty="0"/>
              <a:t>. </a:t>
            </a:r>
          </a:p>
          <a:p>
            <a:pPr>
              <a:lnSpc>
                <a:spcPct val="100000"/>
              </a:lnSpc>
            </a:pPr>
            <a:r>
              <a:rPr lang="en-US" sz="2600" dirty="0"/>
              <a:t>i.e. Software Testing reduces the probability of undiscovered defects remaining in the software but even if </a:t>
            </a:r>
            <a:br>
              <a:rPr lang="en-US" sz="2600" dirty="0"/>
            </a:br>
            <a:r>
              <a:rPr lang="en-US" sz="2600" dirty="0"/>
              <a:t>no defects are found, it is not a proof </a:t>
            </a:r>
            <a:br>
              <a:rPr lang="en-US" sz="2600" dirty="0"/>
            </a:br>
            <a:r>
              <a:rPr lang="en-US" sz="2600" dirty="0"/>
              <a:t>of correctness.</a:t>
            </a:r>
          </a:p>
          <a:p>
            <a:pPr>
              <a:lnSpc>
                <a:spcPct val="100000"/>
              </a:lnSpc>
            </a:pPr>
            <a:r>
              <a:rPr lang="en-US" dirty="0"/>
              <a:t>Despite the thorough testing of a product </a:t>
            </a:r>
            <a:br>
              <a:rPr lang="en-US" dirty="0"/>
            </a:br>
            <a:r>
              <a:rPr lang="en-US" dirty="0"/>
              <a:t>or application, </a:t>
            </a:r>
            <a:r>
              <a:rPr lang="en-US" dirty="0">
                <a:solidFill>
                  <a:srgbClr val="D15A3E"/>
                </a:solidFill>
              </a:rPr>
              <a:t>no one can ensure the </a:t>
            </a:r>
            <a:br>
              <a:rPr lang="en-US" dirty="0">
                <a:solidFill>
                  <a:srgbClr val="D15A3E"/>
                </a:solidFill>
              </a:rPr>
            </a:br>
            <a:r>
              <a:rPr lang="en-US" dirty="0">
                <a:solidFill>
                  <a:srgbClr val="D15A3E"/>
                </a:solidFill>
              </a:rPr>
              <a:t>product is 100% defect free</a:t>
            </a:r>
            <a:endParaRPr lang="en-US" sz="2600" dirty="0">
              <a:solidFill>
                <a:srgbClr val="D15A3E"/>
              </a:solidFill>
            </a:endParaRPr>
          </a:p>
        </p:txBody>
      </p:sp>
      <p:sp>
        <p:nvSpPr>
          <p:cNvPr id="5" name="Slide Number Placeholder 4">
            <a:extLst>
              <a:ext uri="{FF2B5EF4-FFF2-40B4-BE49-F238E27FC236}">
                <a16:creationId xmlns:a16="http://schemas.microsoft.com/office/drawing/2014/main" id="{BD0C7F77-931F-4015-918C-A07B1973C647}"/>
              </a:ext>
            </a:extLst>
          </p:cNvPr>
          <p:cNvSpPr>
            <a:spLocks noGrp="1"/>
          </p:cNvSpPr>
          <p:nvPr>
            <p:ph type="sldNum" sz="quarter" idx="12"/>
          </p:nvPr>
        </p:nvSpPr>
        <p:spPr/>
        <p:txBody>
          <a:bodyPr/>
          <a:lstStyle/>
          <a:p>
            <a:fld id="{E31375A4-56A4-47D6-9801-1991572033F7}" type="slidenum">
              <a:rPr lang="en-US" smtClean="0"/>
              <a:pPr/>
              <a:t>70</a:t>
            </a:fld>
            <a:endParaRPr lang="en-US"/>
          </a:p>
        </p:txBody>
      </p:sp>
      <p:pic>
        <p:nvPicPr>
          <p:cNvPr id="7170" name="Picture 2" descr="7 Fundamental Principles of Software Testing">
            <a:extLst>
              <a:ext uri="{FF2B5EF4-FFF2-40B4-BE49-F238E27FC236}">
                <a16:creationId xmlns:a16="http://schemas.microsoft.com/office/drawing/2014/main" id="{B556A21A-105B-47B0-AB54-830A5276A301}"/>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38160" y="4624519"/>
            <a:ext cx="3524739" cy="133019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6835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9F4B-A546-48A0-AF51-05C953F62709}"/>
              </a:ext>
            </a:extLst>
          </p:cNvPr>
          <p:cNvSpPr>
            <a:spLocks noGrp="1"/>
          </p:cNvSpPr>
          <p:nvPr>
            <p:ph type="title"/>
          </p:nvPr>
        </p:nvSpPr>
        <p:spPr/>
        <p:txBody>
          <a:bodyPr/>
          <a:lstStyle/>
          <a:p>
            <a:pPr>
              <a:lnSpc>
                <a:spcPct val="100000"/>
              </a:lnSpc>
            </a:pPr>
            <a:r>
              <a:rPr lang="en-US" dirty="0"/>
              <a:t>Exhaustive testing is not possible</a:t>
            </a:r>
          </a:p>
        </p:txBody>
      </p:sp>
      <p:sp>
        <p:nvSpPr>
          <p:cNvPr id="3" name="Content Placeholder 2">
            <a:extLst>
              <a:ext uri="{FF2B5EF4-FFF2-40B4-BE49-F238E27FC236}">
                <a16:creationId xmlns:a16="http://schemas.microsoft.com/office/drawing/2014/main" id="{565E3B6B-D4A0-415C-A6EA-61926B7CD18A}"/>
              </a:ext>
            </a:extLst>
          </p:cNvPr>
          <p:cNvSpPr>
            <a:spLocks noGrp="1"/>
          </p:cNvSpPr>
          <p:nvPr>
            <p:ph idx="1"/>
          </p:nvPr>
        </p:nvSpPr>
        <p:spPr>
          <a:xfrm>
            <a:off x="838200" y="1981201"/>
            <a:ext cx="10058400" cy="4308477"/>
          </a:xfrm>
        </p:spPr>
        <p:txBody>
          <a:bodyPr>
            <a:normAutofit/>
          </a:bodyPr>
          <a:lstStyle/>
          <a:p>
            <a:pPr>
              <a:lnSpc>
                <a:spcPct val="100000"/>
              </a:lnSpc>
            </a:pPr>
            <a:r>
              <a:rPr lang="en-US" sz="2600" dirty="0" smtClean="0"/>
              <a:t>It </a:t>
            </a:r>
            <a:r>
              <a:rPr lang="en-US" sz="2600" dirty="0"/>
              <a:t>is impossible to test all the combinations of data, inputs, and test scenarios since it requires lots of time. </a:t>
            </a:r>
          </a:p>
          <a:p>
            <a:pPr>
              <a:lnSpc>
                <a:spcPct val="100000"/>
              </a:lnSpc>
            </a:pPr>
            <a:r>
              <a:rPr lang="en-US" sz="2600" dirty="0"/>
              <a:t>Instead, we need the </a:t>
            </a:r>
            <a:r>
              <a:rPr lang="en-US" sz="2600" b="1" dirty="0"/>
              <a:t>optimal</a:t>
            </a:r>
            <a:r>
              <a:rPr lang="en-US" sz="2600" dirty="0"/>
              <a:t> amount of testing based on the risk assessment of the application</a:t>
            </a:r>
          </a:p>
          <a:p>
            <a:pPr>
              <a:lnSpc>
                <a:spcPct val="100000"/>
              </a:lnSpc>
            </a:pPr>
            <a:r>
              <a:rPr lang="en-US" sz="2600" dirty="0"/>
              <a:t>Prioritize test cases  </a:t>
            </a:r>
          </a:p>
        </p:txBody>
      </p:sp>
      <p:sp>
        <p:nvSpPr>
          <p:cNvPr id="5" name="Slide Number Placeholder 4">
            <a:extLst>
              <a:ext uri="{FF2B5EF4-FFF2-40B4-BE49-F238E27FC236}">
                <a16:creationId xmlns:a16="http://schemas.microsoft.com/office/drawing/2014/main" id="{BD0C7F77-931F-4015-918C-A07B1973C647}"/>
              </a:ext>
            </a:extLst>
          </p:cNvPr>
          <p:cNvSpPr>
            <a:spLocks noGrp="1"/>
          </p:cNvSpPr>
          <p:nvPr>
            <p:ph type="sldNum" sz="quarter" idx="12"/>
          </p:nvPr>
        </p:nvSpPr>
        <p:spPr/>
        <p:txBody>
          <a:bodyPr/>
          <a:lstStyle/>
          <a:p>
            <a:fld id="{E31375A4-56A4-47D6-9801-1991572033F7}" type="slidenum">
              <a:rPr lang="en-US" smtClean="0"/>
              <a:pPr/>
              <a:t>71</a:t>
            </a:fld>
            <a:endParaRPr lang="en-US"/>
          </a:p>
        </p:txBody>
      </p:sp>
      <p:pic>
        <p:nvPicPr>
          <p:cNvPr id="8194" name="Picture 2" descr="Exhaustive testing is not possible">
            <a:extLst>
              <a:ext uri="{FF2B5EF4-FFF2-40B4-BE49-F238E27FC236}">
                <a16:creationId xmlns:a16="http://schemas.microsoft.com/office/drawing/2014/main" id="{B2D06FCD-EC3A-4931-BDD7-C16C6F1383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251" y="3970847"/>
            <a:ext cx="4296697" cy="192008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5629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p:cNvSpPr>
          <p:nvPr>
            <p:ph type="title"/>
          </p:nvPr>
        </p:nvSpPr>
        <p:spPr/>
        <p:txBody>
          <a:bodyPr/>
          <a:lstStyle/>
          <a:p>
            <a:r>
              <a:rPr lang="en-US" dirty="0"/>
              <a:t>Exhaustive </a:t>
            </a:r>
            <a:r>
              <a:rPr lang="en-US" dirty="0" smtClean="0"/>
              <a:t>Testing is not possible</a:t>
            </a:r>
            <a:endParaRPr lang="en-US" sz="4400" dirty="0"/>
          </a:p>
        </p:txBody>
      </p:sp>
      <p:sp>
        <p:nvSpPr>
          <p:cNvPr id="3" name="Content Placeholder 2"/>
          <p:cNvSpPr>
            <a:spLocks noGrp="1"/>
          </p:cNvSpPr>
          <p:nvPr>
            <p:ph idx="1"/>
          </p:nvPr>
        </p:nvSpPr>
        <p:spPr/>
        <p:txBody>
          <a:bodyPr/>
          <a:lstStyle/>
          <a:p>
            <a:r>
              <a:rPr lang="en-US" dirty="0"/>
              <a:t>Can we exhaustively test a </a:t>
            </a:r>
          </a:p>
          <a:p>
            <a:pPr marL="0" indent="0">
              <a:buNone/>
            </a:pPr>
            <a:r>
              <a:rPr lang="en-US" dirty="0"/>
              <a:t>    program?</a:t>
            </a:r>
          </a:p>
          <a:p>
            <a:r>
              <a:rPr lang="en-US" dirty="0"/>
              <a:t>Let’s consider this simple program</a:t>
            </a:r>
            <a:endParaRPr lang="en-US" dirty="0">
              <a:effectLst>
                <a:outerShdw blurRad="38100" dist="38100" dir="2700000" algn="tl">
                  <a:srgbClr val="DDDDDD"/>
                </a:outerShdw>
              </a:effectLst>
              <a:cs typeface="Arial" charset="0"/>
            </a:endParaRPr>
          </a:p>
          <a:p>
            <a:pPr>
              <a:defRPr/>
            </a:pPr>
            <a:r>
              <a:rPr lang="en-US" dirty="0"/>
              <a:t>There are 10</a:t>
            </a:r>
            <a:r>
              <a:rPr lang="en-US" baseline="30000" dirty="0"/>
              <a:t>14</a:t>
            </a:r>
            <a:r>
              <a:rPr lang="en-US" dirty="0"/>
              <a:t>  possible paths! </a:t>
            </a:r>
          </a:p>
          <a:p>
            <a:pPr lvl="1">
              <a:defRPr/>
            </a:pPr>
            <a:r>
              <a:rPr lang="en-US" sz="2400" dirty="0"/>
              <a:t>If we execute one test per millisecond, </a:t>
            </a:r>
          </a:p>
          <a:p>
            <a:pPr lvl="1">
              <a:defRPr/>
            </a:pPr>
            <a:r>
              <a:rPr lang="en-US" sz="2400" dirty="0"/>
              <a:t>it would take 3,170 years to test this program!!</a:t>
            </a:r>
          </a:p>
          <a:p>
            <a:pPr>
              <a:defRPr/>
            </a:pPr>
            <a:r>
              <a:rPr lang="en-US" dirty="0"/>
              <a:t>Exhaustive testing is impossible!</a:t>
            </a:r>
          </a:p>
        </p:txBody>
      </p:sp>
      <p:sp>
        <p:nvSpPr>
          <p:cNvPr id="244800" name="Rectangle 64"/>
          <p:cNvSpPr>
            <a:spLocks noChangeArrowheads="1"/>
          </p:cNvSpPr>
          <p:nvPr/>
        </p:nvSpPr>
        <p:spPr bwMode="auto">
          <a:xfrm>
            <a:off x="8998712" y="1524001"/>
            <a:ext cx="2058355" cy="335989"/>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lIns="90487" tIns="44450" rIns="90487" bIns="44450">
            <a:spAutoFit/>
          </a:bodyPr>
          <a:lstStyle/>
          <a:p>
            <a:pPr eaLnBrk="0" hangingPunct="0">
              <a:defRPr/>
            </a:pPr>
            <a:r>
              <a:rPr lang="en-US" sz="1600" b="1" dirty="0">
                <a:effectLst>
                  <a:outerShdw blurRad="38100" dist="38100" dir="2700000" algn="tl">
                    <a:srgbClr val="DDDDDD"/>
                  </a:outerShdw>
                </a:effectLst>
                <a:latin typeface="Helvetica" charset="0"/>
                <a:cs typeface="Arial" charset="0"/>
              </a:rPr>
              <a:t>loop &lt; 20 iterations</a:t>
            </a:r>
          </a:p>
        </p:txBody>
      </p:sp>
      <p:grpSp>
        <p:nvGrpSpPr>
          <p:cNvPr id="2" name="Group 1"/>
          <p:cNvGrpSpPr/>
          <p:nvPr/>
        </p:nvGrpSpPr>
        <p:grpSpPr>
          <a:xfrm>
            <a:off x="7160768" y="1905001"/>
            <a:ext cx="4572000" cy="2771775"/>
            <a:chOff x="2146300" y="1114425"/>
            <a:chExt cx="4179888" cy="3959225"/>
          </a:xfrm>
        </p:grpSpPr>
        <p:sp>
          <p:nvSpPr>
            <p:cNvPr id="244740" name="Line 4"/>
            <p:cNvSpPr>
              <a:spLocks noChangeShapeType="1"/>
            </p:cNvSpPr>
            <p:nvPr/>
          </p:nvSpPr>
          <p:spPr bwMode="auto">
            <a:xfrm>
              <a:off x="2787650" y="3714750"/>
              <a:ext cx="0" cy="200025"/>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grpSp>
          <p:nvGrpSpPr>
            <p:cNvPr id="86019" name="Group 5"/>
            <p:cNvGrpSpPr>
              <a:grpSpLocks/>
            </p:cNvGrpSpPr>
            <p:nvPr/>
          </p:nvGrpSpPr>
          <p:grpSpPr bwMode="auto">
            <a:xfrm>
              <a:off x="4457700" y="1143000"/>
              <a:ext cx="65088" cy="201613"/>
              <a:chOff x="2808" y="640"/>
              <a:chExt cx="41" cy="113"/>
            </a:xfrm>
          </p:grpSpPr>
          <p:sp>
            <p:nvSpPr>
              <p:cNvPr id="244742" name="Freeform 6"/>
              <p:cNvSpPr>
                <a:spLocks/>
              </p:cNvSpPr>
              <p:nvPr/>
            </p:nvSpPr>
            <p:spPr bwMode="auto">
              <a:xfrm>
                <a:off x="2808" y="664"/>
                <a:ext cx="41" cy="89"/>
              </a:xfrm>
              <a:custGeom>
                <a:avLst/>
                <a:gdLst>
                  <a:gd name="T0" fmla="*/ 20 w 41"/>
                  <a:gd name="T1" fmla="*/ 88 h 89"/>
                  <a:gd name="T2" fmla="*/ 0 w 41"/>
                  <a:gd name="T3" fmla="*/ 0 h 89"/>
                  <a:gd name="T4" fmla="*/ 20 w 41"/>
                  <a:gd name="T5" fmla="*/ 0 h 89"/>
                  <a:gd name="T6" fmla="*/ 40 w 41"/>
                  <a:gd name="T7" fmla="*/ 0 h 89"/>
                  <a:gd name="T8" fmla="*/ 20 w 41"/>
                  <a:gd name="T9" fmla="*/ 88 h 89"/>
                </a:gdLst>
                <a:ahLst/>
                <a:cxnLst>
                  <a:cxn ang="0">
                    <a:pos x="T0" y="T1"/>
                  </a:cxn>
                  <a:cxn ang="0">
                    <a:pos x="T2" y="T3"/>
                  </a:cxn>
                  <a:cxn ang="0">
                    <a:pos x="T4" y="T5"/>
                  </a:cxn>
                  <a:cxn ang="0">
                    <a:pos x="T6" y="T7"/>
                  </a:cxn>
                  <a:cxn ang="0">
                    <a:pos x="T8" y="T9"/>
                  </a:cxn>
                </a:cxnLst>
                <a:rect l="0" t="0" r="r" b="b"/>
                <a:pathLst>
                  <a:path w="41" h="89">
                    <a:moveTo>
                      <a:pt x="20" y="88"/>
                    </a:moveTo>
                    <a:lnTo>
                      <a:pt x="0" y="0"/>
                    </a:lnTo>
                    <a:lnTo>
                      <a:pt x="20" y="0"/>
                    </a:lnTo>
                    <a:lnTo>
                      <a:pt x="40" y="0"/>
                    </a:lnTo>
                    <a:lnTo>
                      <a:pt x="20" y="88"/>
                    </a:lnTo>
                  </a:path>
                </a:pathLst>
              </a:custGeom>
              <a:solidFill>
                <a:srgbClr val="000000"/>
              </a:solidFill>
              <a:ln w="25400" cap="rnd" cmpd="sng">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43" name="Line 7"/>
              <p:cNvSpPr>
                <a:spLocks noChangeShapeType="1"/>
              </p:cNvSpPr>
              <p:nvPr/>
            </p:nvSpPr>
            <p:spPr bwMode="auto">
              <a:xfrm>
                <a:off x="2836" y="640"/>
                <a:ext cx="0" cy="1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grpSp>
        <p:sp>
          <p:nvSpPr>
            <p:cNvPr id="244744" name="Line 8"/>
            <p:cNvSpPr>
              <a:spLocks noChangeShapeType="1"/>
            </p:cNvSpPr>
            <p:nvPr/>
          </p:nvSpPr>
          <p:spPr bwMode="auto">
            <a:xfrm>
              <a:off x="4502150" y="1114425"/>
              <a:ext cx="0" cy="100013"/>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45" name="Rectangle 9"/>
            <p:cNvSpPr>
              <a:spLocks noChangeArrowheads="1"/>
            </p:cNvSpPr>
            <p:nvPr/>
          </p:nvSpPr>
          <p:spPr bwMode="auto">
            <a:xfrm>
              <a:off x="4229100" y="1371600"/>
              <a:ext cx="546100" cy="257175"/>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grpSp>
          <p:nvGrpSpPr>
            <p:cNvPr id="86022" name="Group 10"/>
            <p:cNvGrpSpPr>
              <a:grpSpLocks/>
            </p:cNvGrpSpPr>
            <p:nvPr/>
          </p:nvGrpSpPr>
          <p:grpSpPr bwMode="auto">
            <a:xfrm>
              <a:off x="4787900" y="1443038"/>
              <a:ext cx="1524000" cy="73025"/>
              <a:chOff x="3016" y="808"/>
              <a:chExt cx="960" cy="41"/>
            </a:xfrm>
          </p:grpSpPr>
          <p:sp>
            <p:nvSpPr>
              <p:cNvPr id="244747" name="Freeform 11"/>
              <p:cNvSpPr>
                <a:spLocks/>
              </p:cNvSpPr>
              <p:nvPr/>
            </p:nvSpPr>
            <p:spPr bwMode="auto">
              <a:xfrm>
                <a:off x="3016" y="808"/>
                <a:ext cx="89" cy="41"/>
              </a:xfrm>
              <a:custGeom>
                <a:avLst/>
                <a:gdLst>
                  <a:gd name="T0" fmla="*/ 0 w 89"/>
                  <a:gd name="T1" fmla="*/ 20 h 41"/>
                  <a:gd name="T2" fmla="*/ 88 w 89"/>
                  <a:gd name="T3" fmla="*/ 0 h 41"/>
                  <a:gd name="T4" fmla="*/ 88 w 89"/>
                  <a:gd name="T5" fmla="*/ 20 h 41"/>
                  <a:gd name="T6" fmla="*/ 88 w 89"/>
                  <a:gd name="T7" fmla="*/ 40 h 41"/>
                  <a:gd name="T8" fmla="*/ 0 w 89"/>
                  <a:gd name="T9" fmla="*/ 20 h 41"/>
                </a:gdLst>
                <a:ahLst/>
                <a:cxnLst>
                  <a:cxn ang="0">
                    <a:pos x="T0" y="T1"/>
                  </a:cxn>
                  <a:cxn ang="0">
                    <a:pos x="T2" y="T3"/>
                  </a:cxn>
                  <a:cxn ang="0">
                    <a:pos x="T4" y="T5"/>
                  </a:cxn>
                  <a:cxn ang="0">
                    <a:pos x="T6" y="T7"/>
                  </a:cxn>
                  <a:cxn ang="0">
                    <a:pos x="T8" y="T9"/>
                  </a:cxn>
                </a:cxnLst>
                <a:rect l="0" t="0" r="r" b="b"/>
                <a:pathLst>
                  <a:path w="89" h="41">
                    <a:moveTo>
                      <a:pt x="0" y="20"/>
                    </a:moveTo>
                    <a:lnTo>
                      <a:pt x="88" y="0"/>
                    </a:lnTo>
                    <a:lnTo>
                      <a:pt x="88" y="20"/>
                    </a:lnTo>
                    <a:lnTo>
                      <a:pt x="88" y="40"/>
                    </a:lnTo>
                    <a:lnTo>
                      <a:pt x="0" y="20"/>
                    </a:lnTo>
                  </a:path>
                </a:pathLst>
              </a:custGeom>
              <a:solidFill>
                <a:srgbClr val="000000"/>
              </a:solidFill>
              <a:ln w="25400" cap="rnd" cmpd="sng">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48" name="Line 12"/>
              <p:cNvSpPr>
                <a:spLocks noChangeShapeType="1"/>
              </p:cNvSpPr>
              <p:nvPr/>
            </p:nvSpPr>
            <p:spPr bwMode="auto">
              <a:xfrm>
                <a:off x="3120" y="836"/>
                <a:ext cx="856"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grpSp>
        <p:sp>
          <p:nvSpPr>
            <p:cNvPr id="244749" name="Line 13"/>
            <p:cNvSpPr>
              <a:spLocks noChangeShapeType="1"/>
            </p:cNvSpPr>
            <p:nvPr/>
          </p:nvSpPr>
          <p:spPr bwMode="auto">
            <a:xfrm>
              <a:off x="4502150" y="1657350"/>
              <a:ext cx="0" cy="17145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50" name="Freeform 14"/>
            <p:cNvSpPr>
              <a:spLocks/>
            </p:cNvSpPr>
            <p:nvPr/>
          </p:nvSpPr>
          <p:spPr bwMode="auto">
            <a:xfrm>
              <a:off x="4330700" y="1843088"/>
              <a:ext cx="344488" cy="187325"/>
            </a:xfrm>
            <a:custGeom>
              <a:avLst/>
              <a:gdLst>
                <a:gd name="T0" fmla="*/ 0 w 217"/>
                <a:gd name="T1" fmla="*/ 104 h 105"/>
                <a:gd name="T2" fmla="*/ 104 w 217"/>
                <a:gd name="T3" fmla="*/ 0 h 105"/>
                <a:gd name="T4" fmla="*/ 216 w 217"/>
                <a:gd name="T5" fmla="*/ 104 h 105"/>
              </a:gdLst>
              <a:ahLst/>
              <a:cxnLst>
                <a:cxn ang="0">
                  <a:pos x="T0" y="T1"/>
                </a:cxn>
                <a:cxn ang="0">
                  <a:pos x="T2" y="T3"/>
                </a:cxn>
                <a:cxn ang="0">
                  <a:pos x="T4" y="T5"/>
                </a:cxn>
              </a:cxnLst>
              <a:rect l="0" t="0" r="r" b="b"/>
              <a:pathLst>
                <a:path w="217" h="105">
                  <a:moveTo>
                    <a:pt x="0" y="104"/>
                  </a:moveTo>
                  <a:lnTo>
                    <a:pt x="104" y="0"/>
                  </a:lnTo>
                  <a:lnTo>
                    <a:pt x="216" y="104"/>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51" name="Freeform 15"/>
            <p:cNvSpPr>
              <a:spLocks/>
            </p:cNvSpPr>
            <p:nvPr/>
          </p:nvSpPr>
          <p:spPr bwMode="auto">
            <a:xfrm>
              <a:off x="4330700" y="1843088"/>
              <a:ext cx="344488" cy="187325"/>
            </a:xfrm>
            <a:custGeom>
              <a:avLst/>
              <a:gdLst>
                <a:gd name="T0" fmla="*/ 0 w 217"/>
                <a:gd name="T1" fmla="*/ 104 h 105"/>
                <a:gd name="T2" fmla="*/ 104 w 217"/>
                <a:gd name="T3" fmla="*/ 0 h 105"/>
                <a:gd name="T4" fmla="*/ 216 w 217"/>
                <a:gd name="T5" fmla="*/ 104 h 105"/>
              </a:gdLst>
              <a:ahLst/>
              <a:cxnLst>
                <a:cxn ang="0">
                  <a:pos x="T0" y="T1"/>
                </a:cxn>
                <a:cxn ang="0">
                  <a:pos x="T2" y="T3"/>
                </a:cxn>
                <a:cxn ang="0">
                  <a:pos x="T4" y="T5"/>
                </a:cxn>
              </a:cxnLst>
              <a:rect l="0" t="0" r="r" b="b"/>
              <a:pathLst>
                <a:path w="217" h="105">
                  <a:moveTo>
                    <a:pt x="0" y="104"/>
                  </a:moveTo>
                  <a:lnTo>
                    <a:pt x="104" y="0"/>
                  </a:lnTo>
                  <a:lnTo>
                    <a:pt x="216" y="104"/>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52" name="Line 16"/>
            <p:cNvSpPr>
              <a:spLocks noChangeShapeType="1"/>
            </p:cNvSpPr>
            <p:nvPr/>
          </p:nvSpPr>
          <p:spPr bwMode="auto">
            <a:xfrm flipH="1">
              <a:off x="3619500" y="2036763"/>
              <a:ext cx="6731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53" name="Freeform 17"/>
            <p:cNvSpPr>
              <a:spLocks/>
            </p:cNvSpPr>
            <p:nvPr/>
          </p:nvSpPr>
          <p:spPr bwMode="auto">
            <a:xfrm>
              <a:off x="3441700" y="2228850"/>
              <a:ext cx="344488" cy="187325"/>
            </a:xfrm>
            <a:custGeom>
              <a:avLst/>
              <a:gdLst>
                <a:gd name="T0" fmla="*/ 0 w 217"/>
                <a:gd name="T1" fmla="*/ 104 h 105"/>
                <a:gd name="T2" fmla="*/ 104 w 217"/>
                <a:gd name="T3" fmla="*/ 0 h 105"/>
                <a:gd name="T4" fmla="*/ 216 w 217"/>
                <a:gd name="T5" fmla="*/ 104 h 105"/>
              </a:gdLst>
              <a:ahLst/>
              <a:cxnLst>
                <a:cxn ang="0">
                  <a:pos x="T0" y="T1"/>
                </a:cxn>
                <a:cxn ang="0">
                  <a:pos x="T2" y="T3"/>
                </a:cxn>
                <a:cxn ang="0">
                  <a:pos x="T4" y="T5"/>
                </a:cxn>
              </a:cxnLst>
              <a:rect l="0" t="0" r="r" b="b"/>
              <a:pathLst>
                <a:path w="217" h="105">
                  <a:moveTo>
                    <a:pt x="0" y="104"/>
                  </a:moveTo>
                  <a:lnTo>
                    <a:pt x="104" y="0"/>
                  </a:lnTo>
                  <a:lnTo>
                    <a:pt x="216" y="104"/>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54" name="Freeform 18"/>
            <p:cNvSpPr>
              <a:spLocks/>
            </p:cNvSpPr>
            <p:nvPr/>
          </p:nvSpPr>
          <p:spPr bwMode="auto">
            <a:xfrm>
              <a:off x="3441700" y="2228850"/>
              <a:ext cx="344488" cy="187325"/>
            </a:xfrm>
            <a:custGeom>
              <a:avLst/>
              <a:gdLst>
                <a:gd name="T0" fmla="*/ 0 w 217"/>
                <a:gd name="T1" fmla="*/ 104 h 105"/>
                <a:gd name="T2" fmla="*/ 104 w 217"/>
                <a:gd name="T3" fmla="*/ 0 h 105"/>
                <a:gd name="T4" fmla="*/ 216 w 217"/>
                <a:gd name="T5" fmla="*/ 104 h 105"/>
              </a:gdLst>
              <a:ahLst/>
              <a:cxnLst>
                <a:cxn ang="0">
                  <a:pos x="T0" y="T1"/>
                </a:cxn>
                <a:cxn ang="0">
                  <a:pos x="T2" y="T3"/>
                </a:cxn>
                <a:cxn ang="0">
                  <a:pos x="T4" y="T5"/>
                </a:cxn>
              </a:cxnLst>
              <a:rect l="0" t="0" r="r" b="b"/>
              <a:pathLst>
                <a:path w="217" h="105">
                  <a:moveTo>
                    <a:pt x="0" y="104"/>
                  </a:moveTo>
                  <a:lnTo>
                    <a:pt x="104" y="0"/>
                  </a:lnTo>
                  <a:lnTo>
                    <a:pt x="216" y="104"/>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55" name="Line 19"/>
            <p:cNvSpPr>
              <a:spLocks noChangeShapeType="1"/>
            </p:cNvSpPr>
            <p:nvPr/>
          </p:nvSpPr>
          <p:spPr bwMode="auto">
            <a:xfrm flipH="1">
              <a:off x="2844800" y="2422525"/>
              <a:ext cx="5969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56" name="Line 20"/>
            <p:cNvSpPr>
              <a:spLocks noChangeShapeType="1"/>
            </p:cNvSpPr>
            <p:nvPr/>
          </p:nvSpPr>
          <p:spPr bwMode="auto">
            <a:xfrm>
              <a:off x="4686300" y="2036763"/>
              <a:ext cx="10033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57" name="Line 21"/>
            <p:cNvSpPr>
              <a:spLocks noChangeShapeType="1"/>
            </p:cNvSpPr>
            <p:nvPr/>
          </p:nvSpPr>
          <p:spPr bwMode="auto">
            <a:xfrm flipV="1">
              <a:off x="3613150" y="2028825"/>
              <a:ext cx="0" cy="200025"/>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58" name="Rectangle 22"/>
            <p:cNvSpPr>
              <a:spLocks noChangeArrowheads="1"/>
            </p:cNvSpPr>
            <p:nvPr/>
          </p:nvSpPr>
          <p:spPr bwMode="auto">
            <a:xfrm>
              <a:off x="5422900" y="2343150"/>
              <a:ext cx="546100" cy="257175"/>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59" name="Line 23"/>
            <p:cNvSpPr>
              <a:spLocks noChangeShapeType="1"/>
            </p:cNvSpPr>
            <p:nvPr/>
          </p:nvSpPr>
          <p:spPr bwMode="auto">
            <a:xfrm flipV="1">
              <a:off x="5708650" y="2028825"/>
              <a:ext cx="0" cy="300038"/>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60" name="Line 24"/>
            <p:cNvSpPr>
              <a:spLocks noChangeShapeType="1"/>
            </p:cNvSpPr>
            <p:nvPr/>
          </p:nvSpPr>
          <p:spPr bwMode="auto">
            <a:xfrm>
              <a:off x="2851150" y="2428875"/>
              <a:ext cx="0" cy="200025"/>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61" name="Freeform 25"/>
            <p:cNvSpPr>
              <a:spLocks/>
            </p:cNvSpPr>
            <p:nvPr/>
          </p:nvSpPr>
          <p:spPr bwMode="auto">
            <a:xfrm>
              <a:off x="2667000" y="2643188"/>
              <a:ext cx="344488" cy="201612"/>
            </a:xfrm>
            <a:custGeom>
              <a:avLst/>
              <a:gdLst>
                <a:gd name="T0" fmla="*/ 0 w 217"/>
                <a:gd name="T1" fmla="*/ 112 h 113"/>
                <a:gd name="T2" fmla="*/ 112 w 217"/>
                <a:gd name="T3" fmla="*/ 0 h 113"/>
                <a:gd name="T4" fmla="*/ 216 w 217"/>
                <a:gd name="T5" fmla="*/ 112 h 113"/>
              </a:gdLst>
              <a:ahLst/>
              <a:cxnLst>
                <a:cxn ang="0">
                  <a:pos x="T0" y="T1"/>
                </a:cxn>
                <a:cxn ang="0">
                  <a:pos x="T2" y="T3"/>
                </a:cxn>
                <a:cxn ang="0">
                  <a:pos x="T4" y="T5"/>
                </a:cxn>
              </a:cxnLst>
              <a:rect l="0" t="0" r="r" b="b"/>
              <a:pathLst>
                <a:path w="217" h="113">
                  <a:moveTo>
                    <a:pt x="0" y="112"/>
                  </a:moveTo>
                  <a:lnTo>
                    <a:pt x="112" y="0"/>
                  </a:lnTo>
                  <a:lnTo>
                    <a:pt x="216"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62" name="Freeform 26"/>
            <p:cNvSpPr>
              <a:spLocks/>
            </p:cNvSpPr>
            <p:nvPr/>
          </p:nvSpPr>
          <p:spPr bwMode="auto">
            <a:xfrm>
              <a:off x="2667000" y="2643188"/>
              <a:ext cx="522288" cy="201612"/>
            </a:xfrm>
            <a:custGeom>
              <a:avLst/>
              <a:gdLst>
                <a:gd name="T0" fmla="*/ 0 w 329"/>
                <a:gd name="T1" fmla="*/ 112 h 113"/>
                <a:gd name="T2" fmla="*/ 112 w 329"/>
                <a:gd name="T3" fmla="*/ 0 h 113"/>
                <a:gd name="T4" fmla="*/ 216 w 329"/>
                <a:gd name="T5" fmla="*/ 112 h 113"/>
                <a:gd name="T6" fmla="*/ 328 w 329"/>
                <a:gd name="T7" fmla="*/ 112 h 113"/>
              </a:gdLst>
              <a:ahLst/>
              <a:cxnLst>
                <a:cxn ang="0">
                  <a:pos x="T0" y="T1"/>
                </a:cxn>
                <a:cxn ang="0">
                  <a:pos x="T2" y="T3"/>
                </a:cxn>
                <a:cxn ang="0">
                  <a:pos x="T4" y="T5"/>
                </a:cxn>
                <a:cxn ang="0">
                  <a:pos x="T6" y="T7"/>
                </a:cxn>
              </a:cxnLst>
              <a:rect l="0" t="0" r="r" b="b"/>
              <a:pathLst>
                <a:path w="329" h="113">
                  <a:moveTo>
                    <a:pt x="0" y="112"/>
                  </a:moveTo>
                  <a:lnTo>
                    <a:pt x="112" y="0"/>
                  </a:lnTo>
                  <a:lnTo>
                    <a:pt x="216" y="112"/>
                  </a:lnTo>
                  <a:lnTo>
                    <a:pt x="328"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63" name="Freeform 27"/>
            <p:cNvSpPr>
              <a:spLocks/>
            </p:cNvSpPr>
            <p:nvPr/>
          </p:nvSpPr>
          <p:spPr bwMode="auto">
            <a:xfrm>
              <a:off x="2413000" y="2843213"/>
              <a:ext cx="230188" cy="315912"/>
            </a:xfrm>
            <a:custGeom>
              <a:avLst/>
              <a:gdLst>
                <a:gd name="T0" fmla="*/ 144 w 145"/>
                <a:gd name="T1" fmla="*/ 0 h 177"/>
                <a:gd name="T2" fmla="*/ 0 w 145"/>
                <a:gd name="T3" fmla="*/ 0 h 177"/>
                <a:gd name="T4" fmla="*/ 0 w 145"/>
                <a:gd name="T5" fmla="*/ 176 h 177"/>
              </a:gdLst>
              <a:ahLst/>
              <a:cxnLst>
                <a:cxn ang="0">
                  <a:pos x="T0" y="T1"/>
                </a:cxn>
                <a:cxn ang="0">
                  <a:pos x="T2" y="T3"/>
                </a:cxn>
                <a:cxn ang="0">
                  <a:pos x="T4" y="T5"/>
                </a:cxn>
              </a:cxnLst>
              <a:rect l="0" t="0" r="r" b="b"/>
              <a:pathLst>
                <a:path w="145" h="177">
                  <a:moveTo>
                    <a:pt x="144" y="0"/>
                  </a:moveTo>
                  <a:lnTo>
                    <a:pt x="0" y="0"/>
                  </a:lnTo>
                  <a:lnTo>
                    <a:pt x="0" y="176"/>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64" name="Line 28"/>
            <p:cNvSpPr>
              <a:spLocks noChangeShapeType="1"/>
            </p:cNvSpPr>
            <p:nvPr/>
          </p:nvSpPr>
          <p:spPr bwMode="auto">
            <a:xfrm>
              <a:off x="3194050" y="2857500"/>
              <a:ext cx="0" cy="28575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65" name="Rectangle 29"/>
            <p:cNvSpPr>
              <a:spLocks noChangeArrowheads="1"/>
            </p:cNvSpPr>
            <p:nvPr/>
          </p:nvSpPr>
          <p:spPr bwMode="auto">
            <a:xfrm>
              <a:off x="2908300" y="3200400"/>
              <a:ext cx="546100" cy="271463"/>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66" name="Rectangle 30"/>
            <p:cNvSpPr>
              <a:spLocks noChangeArrowheads="1"/>
            </p:cNvSpPr>
            <p:nvPr/>
          </p:nvSpPr>
          <p:spPr bwMode="auto">
            <a:xfrm>
              <a:off x="2146300" y="3200400"/>
              <a:ext cx="533400" cy="271463"/>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67" name="Line 31"/>
            <p:cNvSpPr>
              <a:spLocks noChangeShapeType="1"/>
            </p:cNvSpPr>
            <p:nvPr/>
          </p:nvSpPr>
          <p:spPr bwMode="auto">
            <a:xfrm>
              <a:off x="2419350" y="3500438"/>
              <a:ext cx="0" cy="185737"/>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68" name="Line 32"/>
            <p:cNvSpPr>
              <a:spLocks noChangeShapeType="1"/>
            </p:cNvSpPr>
            <p:nvPr/>
          </p:nvSpPr>
          <p:spPr bwMode="auto">
            <a:xfrm>
              <a:off x="3194050" y="3500438"/>
              <a:ext cx="0" cy="185737"/>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69" name="Line 33"/>
            <p:cNvSpPr>
              <a:spLocks noChangeShapeType="1"/>
            </p:cNvSpPr>
            <p:nvPr/>
          </p:nvSpPr>
          <p:spPr bwMode="auto">
            <a:xfrm>
              <a:off x="2425700" y="3708400"/>
              <a:ext cx="7493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70" name="Line 34"/>
            <p:cNvSpPr>
              <a:spLocks noChangeShapeType="1"/>
            </p:cNvSpPr>
            <p:nvPr/>
          </p:nvSpPr>
          <p:spPr bwMode="auto">
            <a:xfrm>
              <a:off x="3797300" y="2422525"/>
              <a:ext cx="5715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71" name="Freeform 35"/>
            <p:cNvSpPr>
              <a:spLocks/>
            </p:cNvSpPr>
            <p:nvPr/>
          </p:nvSpPr>
          <p:spPr bwMode="auto">
            <a:xfrm>
              <a:off x="4216400" y="2643188"/>
              <a:ext cx="344488" cy="201612"/>
            </a:xfrm>
            <a:custGeom>
              <a:avLst/>
              <a:gdLst>
                <a:gd name="T0" fmla="*/ 0 w 217"/>
                <a:gd name="T1" fmla="*/ 112 h 113"/>
                <a:gd name="T2" fmla="*/ 104 w 217"/>
                <a:gd name="T3" fmla="*/ 0 h 113"/>
                <a:gd name="T4" fmla="*/ 216 w 217"/>
                <a:gd name="T5" fmla="*/ 112 h 113"/>
              </a:gdLst>
              <a:ahLst/>
              <a:cxnLst>
                <a:cxn ang="0">
                  <a:pos x="T0" y="T1"/>
                </a:cxn>
                <a:cxn ang="0">
                  <a:pos x="T2" y="T3"/>
                </a:cxn>
                <a:cxn ang="0">
                  <a:pos x="T4" y="T5"/>
                </a:cxn>
              </a:cxnLst>
              <a:rect l="0" t="0" r="r" b="b"/>
              <a:pathLst>
                <a:path w="217" h="113">
                  <a:moveTo>
                    <a:pt x="0" y="112"/>
                  </a:moveTo>
                  <a:lnTo>
                    <a:pt x="104" y="0"/>
                  </a:lnTo>
                  <a:lnTo>
                    <a:pt x="216"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72" name="Freeform 36"/>
            <p:cNvSpPr>
              <a:spLocks/>
            </p:cNvSpPr>
            <p:nvPr/>
          </p:nvSpPr>
          <p:spPr bwMode="auto">
            <a:xfrm>
              <a:off x="4216400" y="2643188"/>
              <a:ext cx="344488" cy="201612"/>
            </a:xfrm>
            <a:custGeom>
              <a:avLst/>
              <a:gdLst>
                <a:gd name="T0" fmla="*/ 0 w 217"/>
                <a:gd name="T1" fmla="*/ 112 h 113"/>
                <a:gd name="T2" fmla="*/ 104 w 217"/>
                <a:gd name="T3" fmla="*/ 0 h 113"/>
                <a:gd name="T4" fmla="*/ 216 w 217"/>
                <a:gd name="T5" fmla="*/ 112 h 113"/>
              </a:gdLst>
              <a:ahLst/>
              <a:cxnLst>
                <a:cxn ang="0">
                  <a:pos x="T0" y="T1"/>
                </a:cxn>
                <a:cxn ang="0">
                  <a:pos x="T2" y="T3"/>
                </a:cxn>
                <a:cxn ang="0">
                  <a:pos x="T4" y="T5"/>
                </a:cxn>
              </a:cxnLst>
              <a:rect l="0" t="0" r="r" b="b"/>
              <a:pathLst>
                <a:path w="217" h="113">
                  <a:moveTo>
                    <a:pt x="0" y="112"/>
                  </a:moveTo>
                  <a:lnTo>
                    <a:pt x="104" y="0"/>
                  </a:lnTo>
                  <a:lnTo>
                    <a:pt x="216"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73" name="Freeform 37"/>
            <p:cNvSpPr>
              <a:spLocks/>
            </p:cNvSpPr>
            <p:nvPr/>
          </p:nvSpPr>
          <p:spPr bwMode="auto">
            <a:xfrm>
              <a:off x="3949700" y="2843213"/>
              <a:ext cx="230188" cy="315912"/>
            </a:xfrm>
            <a:custGeom>
              <a:avLst/>
              <a:gdLst>
                <a:gd name="T0" fmla="*/ 144 w 145"/>
                <a:gd name="T1" fmla="*/ 0 h 177"/>
                <a:gd name="T2" fmla="*/ 0 w 145"/>
                <a:gd name="T3" fmla="*/ 0 h 177"/>
                <a:gd name="T4" fmla="*/ 0 w 145"/>
                <a:gd name="T5" fmla="*/ 176 h 177"/>
              </a:gdLst>
              <a:ahLst/>
              <a:cxnLst>
                <a:cxn ang="0">
                  <a:pos x="T0" y="T1"/>
                </a:cxn>
                <a:cxn ang="0">
                  <a:pos x="T2" y="T3"/>
                </a:cxn>
                <a:cxn ang="0">
                  <a:pos x="T4" y="T5"/>
                </a:cxn>
              </a:cxnLst>
              <a:rect l="0" t="0" r="r" b="b"/>
              <a:pathLst>
                <a:path w="145" h="177">
                  <a:moveTo>
                    <a:pt x="144" y="0"/>
                  </a:moveTo>
                  <a:lnTo>
                    <a:pt x="0" y="0"/>
                  </a:lnTo>
                  <a:lnTo>
                    <a:pt x="0" y="176"/>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74" name="Line 38"/>
            <p:cNvSpPr>
              <a:spLocks noChangeShapeType="1"/>
            </p:cNvSpPr>
            <p:nvPr/>
          </p:nvSpPr>
          <p:spPr bwMode="auto">
            <a:xfrm>
              <a:off x="4730750" y="2857500"/>
              <a:ext cx="0" cy="28575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75" name="Rectangle 39"/>
            <p:cNvSpPr>
              <a:spLocks noChangeArrowheads="1"/>
            </p:cNvSpPr>
            <p:nvPr/>
          </p:nvSpPr>
          <p:spPr bwMode="auto">
            <a:xfrm>
              <a:off x="4457700" y="3200400"/>
              <a:ext cx="546100" cy="271463"/>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76" name="Rectangle 40"/>
            <p:cNvSpPr>
              <a:spLocks noChangeArrowheads="1"/>
            </p:cNvSpPr>
            <p:nvPr/>
          </p:nvSpPr>
          <p:spPr bwMode="auto">
            <a:xfrm>
              <a:off x="3683000" y="3200400"/>
              <a:ext cx="546100" cy="271463"/>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77" name="Line 41"/>
            <p:cNvSpPr>
              <a:spLocks noChangeShapeType="1"/>
            </p:cNvSpPr>
            <p:nvPr/>
          </p:nvSpPr>
          <p:spPr bwMode="auto">
            <a:xfrm>
              <a:off x="3956050" y="3500438"/>
              <a:ext cx="0" cy="185737"/>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78" name="Line 42"/>
            <p:cNvSpPr>
              <a:spLocks noChangeShapeType="1"/>
            </p:cNvSpPr>
            <p:nvPr/>
          </p:nvSpPr>
          <p:spPr bwMode="auto">
            <a:xfrm>
              <a:off x="4730750" y="3500438"/>
              <a:ext cx="0" cy="185737"/>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79" name="Line 43"/>
            <p:cNvSpPr>
              <a:spLocks noChangeShapeType="1"/>
            </p:cNvSpPr>
            <p:nvPr/>
          </p:nvSpPr>
          <p:spPr bwMode="auto">
            <a:xfrm>
              <a:off x="4368800" y="3708400"/>
              <a:ext cx="3429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80" name="Line 44"/>
            <p:cNvSpPr>
              <a:spLocks noChangeShapeType="1"/>
            </p:cNvSpPr>
            <p:nvPr/>
          </p:nvSpPr>
          <p:spPr bwMode="auto">
            <a:xfrm>
              <a:off x="4387850" y="2428875"/>
              <a:ext cx="0" cy="200025"/>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81" name="Line 45"/>
            <p:cNvSpPr>
              <a:spLocks noChangeShapeType="1"/>
            </p:cNvSpPr>
            <p:nvPr/>
          </p:nvSpPr>
          <p:spPr bwMode="auto">
            <a:xfrm>
              <a:off x="3962400" y="3708400"/>
              <a:ext cx="3810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82" name="Oval 46"/>
            <p:cNvSpPr>
              <a:spLocks noChangeArrowheads="1"/>
            </p:cNvSpPr>
            <p:nvPr/>
          </p:nvSpPr>
          <p:spPr bwMode="auto">
            <a:xfrm>
              <a:off x="4305300" y="3686175"/>
              <a:ext cx="38100" cy="42863"/>
            </a:xfrm>
            <a:prstGeom prst="ellipse">
              <a:avLst/>
            </a:prstGeom>
            <a:solidFill>
              <a:srgbClr val="000000"/>
            </a:solidFill>
            <a:ln w="25400">
              <a:solidFill>
                <a:schemeClr val="tx1"/>
              </a:solidFill>
              <a:round/>
              <a:headEnd/>
              <a:tailEnd/>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83" name="Oval 47"/>
            <p:cNvSpPr>
              <a:spLocks noChangeArrowheads="1"/>
            </p:cNvSpPr>
            <p:nvPr/>
          </p:nvSpPr>
          <p:spPr bwMode="auto">
            <a:xfrm>
              <a:off x="2768600" y="3686175"/>
              <a:ext cx="25400" cy="42863"/>
            </a:xfrm>
            <a:prstGeom prst="ellipse">
              <a:avLst/>
            </a:prstGeom>
            <a:solidFill>
              <a:srgbClr val="000000"/>
            </a:solidFill>
            <a:ln w="25400">
              <a:solidFill>
                <a:schemeClr val="tx1"/>
              </a:solidFill>
              <a:round/>
              <a:headEnd/>
              <a:tailEnd/>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84" name="Line 48"/>
            <p:cNvSpPr>
              <a:spLocks noChangeShapeType="1"/>
            </p:cNvSpPr>
            <p:nvPr/>
          </p:nvSpPr>
          <p:spPr bwMode="auto">
            <a:xfrm>
              <a:off x="4337050" y="3714750"/>
              <a:ext cx="0" cy="200025"/>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85" name="Line 49"/>
            <p:cNvSpPr>
              <a:spLocks noChangeShapeType="1"/>
            </p:cNvSpPr>
            <p:nvPr/>
          </p:nvSpPr>
          <p:spPr bwMode="auto">
            <a:xfrm flipH="1">
              <a:off x="3670300" y="3937000"/>
              <a:ext cx="6223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86" name="Line 50"/>
            <p:cNvSpPr>
              <a:spLocks noChangeShapeType="1"/>
            </p:cNvSpPr>
            <p:nvPr/>
          </p:nvSpPr>
          <p:spPr bwMode="auto">
            <a:xfrm>
              <a:off x="2794000" y="3937000"/>
              <a:ext cx="8382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87" name="Oval 51"/>
            <p:cNvSpPr>
              <a:spLocks noChangeArrowheads="1"/>
            </p:cNvSpPr>
            <p:nvPr/>
          </p:nvSpPr>
          <p:spPr bwMode="auto">
            <a:xfrm>
              <a:off x="3619500" y="3914775"/>
              <a:ext cx="38100" cy="28575"/>
            </a:xfrm>
            <a:prstGeom prst="ellipse">
              <a:avLst/>
            </a:prstGeom>
            <a:solidFill>
              <a:srgbClr val="000000"/>
            </a:solidFill>
            <a:ln w="25400">
              <a:solidFill>
                <a:schemeClr val="tx1"/>
              </a:solidFill>
              <a:round/>
              <a:headEnd/>
              <a:tailEnd/>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88" name="Freeform 52"/>
            <p:cNvSpPr>
              <a:spLocks/>
            </p:cNvSpPr>
            <p:nvPr/>
          </p:nvSpPr>
          <p:spPr bwMode="auto">
            <a:xfrm>
              <a:off x="3644900" y="3957638"/>
              <a:ext cx="534988" cy="230187"/>
            </a:xfrm>
            <a:custGeom>
              <a:avLst/>
              <a:gdLst>
                <a:gd name="T0" fmla="*/ 0 w 337"/>
                <a:gd name="T1" fmla="*/ 0 h 129"/>
                <a:gd name="T2" fmla="*/ 0 w 337"/>
                <a:gd name="T3" fmla="*/ 128 h 129"/>
                <a:gd name="T4" fmla="*/ 336 w 337"/>
                <a:gd name="T5" fmla="*/ 128 h 129"/>
              </a:gdLst>
              <a:ahLst/>
              <a:cxnLst>
                <a:cxn ang="0">
                  <a:pos x="T0" y="T1"/>
                </a:cxn>
                <a:cxn ang="0">
                  <a:pos x="T2" y="T3"/>
                </a:cxn>
                <a:cxn ang="0">
                  <a:pos x="T4" y="T5"/>
                </a:cxn>
              </a:cxnLst>
              <a:rect l="0" t="0" r="r" b="b"/>
              <a:pathLst>
                <a:path w="337" h="129">
                  <a:moveTo>
                    <a:pt x="0" y="0"/>
                  </a:moveTo>
                  <a:lnTo>
                    <a:pt x="0" y="128"/>
                  </a:lnTo>
                  <a:lnTo>
                    <a:pt x="336" y="12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89" name="Oval 53"/>
            <p:cNvSpPr>
              <a:spLocks noChangeArrowheads="1"/>
            </p:cNvSpPr>
            <p:nvPr/>
          </p:nvSpPr>
          <p:spPr bwMode="auto">
            <a:xfrm>
              <a:off x="4165600" y="4171950"/>
              <a:ext cx="38100" cy="28575"/>
            </a:xfrm>
            <a:prstGeom prst="ellipse">
              <a:avLst/>
            </a:prstGeom>
            <a:solidFill>
              <a:srgbClr val="000000"/>
            </a:solidFill>
            <a:ln w="25400">
              <a:solidFill>
                <a:schemeClr val="tx1"/>
              </a:solidFill>
              <a:round/>
              <a:headEnd/>
              <a:tailEnd/>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90" name="Line 54"/>
            <p:cNvSpPr>
              <a:spLocks noChangeShapeType="1"/>
            </p:cNvSpPr>
            <p:nvPr/>
          </p:nvSpPr>
          <p:spPr bwMode="auto">
            <a:xfrm>
              <a:off x="5708650" y="2628900"/>
              <a:ext cx="0" cy="154305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91" name="Line 55"/>
            <p:cNvSpPr>
              <a:spLocks noChangeShapeType="1"/>
            </p:cNvSpPr>
            <p:nvPr/>
          </p:nvSpPr>
          <p:spPr bwMode="auto">
            <a:xfrm>
              <a:off x="4229100" y="4194175"/>
              <a:ext cx="14605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92" name="Freeform 56"/>
            <p:cNvSpPr>
              <a:spLocks/>
            </p:cNvSpPr>
            <p:nvPr/>
          </p:nvSpPr>
          <p:spPr bwMode="auto">
            <a:xfrm>
              <a:off x="4013200" y="4443413"/>
              <a:ext cx="344488" cy="201612"/>
            </a:xfrm>
            <a:custGeom>
              <a:avLst/>
              <a:gdLst>
                <a:gd name="T0" fmla="*/ 0 w 217"/>
                <a:gd name="T1" fmla="*/ 112 h 113"/>
                <a:gd name="T2" fmla="*/ 104 w 217"/>
                <a:gd name="T3" fmla="*/ 0 h 113"/>
                <a:gd name="T4" fmla="*/ 216 w 217"/>
                <a:gd name="T5" fmla="*/ 112 h 113"/>
              </a:gdLst>
              <a:ahLst/>
              <a:cxnLst>
                <a:cxn ang="0">
                  <a:pos x="T0" y="T1"/>
                </a:cxn>
                <a:cxn ang="0">
                  <a:pos x="T2" y="T3"/>
                </a:cxn>
                <a:cxn ang="0">
                  <a:pos x="T4" y="T5"/>
                </a:cxn>
              </a:cxnLst>
              <a:rect l="0" t="0" r="r" b="b"/>
              <a:pathLst>
                <a:path w="217" h="113">
                  <a:moveTo>
                    <a:pt x="0" y="112"/>
                  </a:moveTo>
                  <a:lnTo>
                    <a:pt x="104" y="0"/>
                  </a:lnTo>
                  <a:lnTo>
                    <a:pt x="216"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93" name="Freeform 57"/>
            <p:cNvSpPr>
              <a:spLocks/>
            </p:cNvSpPr>
            <p:nvPr/>
          </p:nvSpPr>
          <p:spPr bwMode="auto">
            <a:xfrm>
              <a:off x="4013200" y="4443413"/>
              <a:ext cx="344488" cy="201612"/>
            </a:xfrm>
            <a:custGeom>
              <a:avLst/>
              <a:gdLst>
                <a:gd name="T0" fmla="*/ 0 w 217"/>
                <a:gd name="T1" fmla="*/ 112 h 113"/>
                <a:gd name="T2" fmla="*/ 104 w 217"/>
                <a:gd name="T3" fmla="*/ 0 h 113"/>
                <a:gd name="T4" fmla="*/ 216 w 217"/>
                <a:gd name="T5" fmla="*/ 112 h 113"/>
              </a:gdLst>
              <a:ahLst/>
              <a:cxnLst>
                <a:cxn ang="0">
                  <a:pos x="T0" y="T1"/>
                </a:cxn>
                <a:cxn ang="0">
                  <a:pos x="T2" y="T3"/>
                </a:cxn>
                <a:cxn ang="0">
                  <a:pos x="T4" y="T5"/>
                </a:cxn>
              </a:cxnLst>
              <a:rect l="0" t="0" r="r" b="b"/>
              <a:pathLst>
                <a:path w="217" h="113">
                  <a:moveTo>
                    <a:pt x="0" y="112"/>
                  </a:moveTo>
                  <a:lnTo>
                    <a:pt x="104" y="0"/>
                  </a:lnTo>
                  <a:lnTo>
                    <a:pt x="216"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94" name="Line 58"/>
            <p:cNvSpPr>
              <a:spLocks noChangeShapeType="1"/>
            </p:cNvSpPr>
            <p:nvPr/>
          </p:nvSpPr>
          <p:spPr bwMode="auto">
            <a:xfrm flipV="1">
              <a:off x="4184650" y="4186238"/>
              <a:ext cx="0" cy="257175"/>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95" name="Freeform 59"/>
            <p:cNvSpPr>
              <a:spLocks/>
            </p:cNvSpPr>
            <p:nvPr/>
          </p:nvSpPr>
          <p:spPr bwMode="auto">
            <a:xfrm>
              <a:off x="4356100" y="1485900"/>
              <a:ext cx="1970088" cy="3159125"/>
            </a:xfrm>
            <a:custGeom>
              <a:avLst/>
              <a:gdLst>
                <a:gd name="T0" fmla="*/ 0 w 1241"/>
                <a:gd name="T1" fmla="*/ 1768 h 1769"/>
                <a:gd name="T2" fmla="*/ 1240 w 1241"/>
                <a:gd name="T3" fmla="*/ 1768 h 1769"/>
                <a:gd name="T4" fmla="*/ 1240 w 1241"/>
                <a:gd name="T5" fmla="*/ 0 h 1769"/>
              </a:gdLst>
              <a:ahLst/>
              <a:cxnLst>
                <a:cxn ang="0">
                  <a:pos x="T0" y="T1"/>
                </a:cxn>
                <a:cxn ang="0">
                  <a:pos x="T2" y="T3"/>
                </a:cxn>
                <a:cxn ang="0">
                  <a:pos x="T4" y="T5"/>
                </a:cxn>
              </a:cxnLst>
              <a:rect l="0" t="0" r="r" b="b"/>
              <a:pathLst>
                <a:path w="1241" h="1769">
                  <a:moveTo>
                    <a:pt x="0" y="1768"/>
                  </a:moveTo>
                  <a:lnTo>
                    <a:pt x="1240" y="1768"/>
                  </a:lnTo>
                  <a:lnTo>
                    <a:pt x="124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grpSp>
          <p:nvGrpSpPr>
            <p:cNvPr id="86070" name="Group 60"/>
            <p:cNvGrpSpPr>
              <a:grpSpLocks/>
            </p:cNvGrpSpPr>
            <p:nvPr/>
          </p:nvGrpSpPr>
          <p:grpSpPr bwMode="auto">
            <a:xfrm>
              <a:off x="4140200" y="4843463"/>
              <a:ext cx="65088" cy="230187"/>
              <a:chOff x="2608" y="2712"/>
              <a:chExt cx="41" cy="129"/>
            </a:xfrm>
          </p:grpSpPr>
          <p:sp>
            <p:nvSpPr>
              <p:cNvPr id="244797" name="Freeform 61"/>
              <p:cNvSpPr>
                <a:spLocks/>
              </p:cNvSpPr>
              <p:nvPr/>
            </p:nvSpPr>
            <p:spPr bwMode="auto">
              <a:xfrm>
                <a:off x="2608" y="2752"/>
                <a:ext cx="41" cy="89"/>
              </a:xfrm>
              <a:custGeom>
                <a:avLst/>
                <a:gdLst>
                  <a:gd name="T0" fmla="*/ 20 w 41"/>
                  <a:gd name="T1" fmla="*/ 88 h 89"/>
                  <a:gd name="T2" fmla="*/ 0 w 41"/>
                  <a:gd name="T3" fmla="*/ 0 h 89"/>
                  <a:gd name="T4" fmla="*/ 20 w 41"/>
                  <a:gd name="T5" fmla="*/ 0 h 89"/>
                  <a:gd name="T6" fmla="*/ 40 w 41"/>
                  <a:gd name="T7" fmla="*/ 0 h 89"/>
                  <a:gd name="T8" fmla="*/ 20 w 41"/>
                  <a:gd name="T9" fmla="*/ 88 h 89"/>
                </a:gdLst>
                <a:ahLst/>
                <a:cxnLst>
                  <a:cxn ang="0">
                    <a:pos x="T0" y="T1"/>
                  </a:cxn>
                  <a:cxn ang="0">
                    <a:pos x="T2" y="T3"/>
                  </a:cxn>
                  <a:cxn ang="0">
                    <a:pos x="T4" y="T5"/>
                  </a:cxn>
                  <a:cxn ang="0">
                    <a:pos x="T6" y="T7"/>
                  </a:cxn>
                  <a:cxn ang="0">
                    <a:pos x="T8" y="T9"/>
                  </a:cxn>
                </a:cxnLst>
                <a:rect l="0" t="0" r="r" b="b"/>
                <a:pathLst>
                  <a:path w="41" h="89">
                    <a:moveTo>
                      <a:pt x="20" y="88"/>
                    </a:moveTo>
                    <a:lnTo>
                      <a:pt x="0" y="0"/>
                    </a:lnTo>
                    <a:lnTo>
                      <a:pt x="20" y="0"/>
                    </a:lnTo>
                    <a:lnTo>
                      <a:pt x="40" y="0"/>
                    </a:lnTo>
                    <a:lnTo>
                      <a:pt x="20" y="88"/>
                    </a:lnTo>
                  </a:path>
                </a:pathLst>
              </a:custGeom>
              <a:solidFill>
                <a:srgbClr val="000000"/>
              </a:solidFill>
              <a:ln w="25400" cap="rnd" cmpd="sng">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98" name="Line 62"/>
              <p:cNvSpPr>
                <a:spLocks noChangeShapeType="1"/>
              </p:cNvSpPr>
              <p:nvPr/>
            </p:nvSpPr>
            <p:spPr bwMode="auto">
              <a:xfrm>
                <a:off x="2636" y="2712"/>
                <a:ext cx="0" cy="32"/>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grpSp>
        <p:sp>
          <p:nvSpPr>
            <p:cNvPr id="244799" name="Line 63"/>
            <p:cNvSpPr>
              <a:spLocks noChangeShapeType="1"/>
            </p:cNvSpPr>
            <p:nvPr/>
          </p:nvSpPr>
          <p:spPr bwMode="auto">
            <a:xfrm flipV="1">
              <a:off x="4184650" y="4829175"/>
              <a:ext cx="0" cy="128588"/>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801" name="Freeform 65"/>
            <p:cNvSpPr>
              <a:spLocks/>
            </p:cNvSpPr>
            <p:nvPr/>
          </p:nvSpPr>
          <p:spPr bwMode="auto">
            <a:xfrm>
              <a:off x="4330700" y="2028825"/>
              <a:ext cx="344488" cy="201613"/>
            </a:xfrm>
            <a:custGeom>
              <a:avLst/>
              <a:gdLst>
                <a:gd name="T0" fmla="*/ 0 w 217"/>
                <a:gd name="T1" fmla="*/ 0 h 113"/>
                <a:gd name="T2" fmla="*/ 104 w 217"/>
                <a:gd name="T3" fmla="*/ 112 h 113"/>
                <a:gd name="T4" fmla="*/ 216 w 217"/>
                <a:gd name="T5" fmla="*/ 0 h 113"/>
              </a:gdLst>
              <a:ahLst/>
              <a:cxnLst>
                <a:cxn ang="0">
                  <a:pos x="T0" y="T1"/>
                </a:cxn>
                <a:cxn ang="0">
                  <a:pos x="T2" y="T3"/>
                </a:cxn>
                <a:cxn ang="0">
                  <a:pos x="T4" y="T5"/>
                </a:cxn>
              </a:cxnLst>
              <a:rect l="0" t="0" r="r" b="b"/>
              <a:pathLst>
                <a:path w="217" h="113">
                  <a:moveTo>
                    <a:pt x="0" y="0"/>
                  </a:moveTo>
                  <a:lnTo>
                    <a:pt x="104" y="112"/>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802" name="Freeform 66"/>
            <p:cNvSpPr>
              <a:spLocks/>
            </p:cNvSpPr>
            <p:nvPr/>
          </p:nvSpPr>
          <p:spPr bwMode="auto">
            <a:xfrm>
              <a:off x="4330700" y="2028825"/>
              <a:ext cx="344488" cy="201613"/>
            </a:xfrm>
            <a:custGeom>
              <a:avLst/>
              <a:gdLst>
                <a:gd name="T0" fmla="*/ 0 w 217"/>
                <a:gd name="T1" fmla="*/ 0 h 113"/>
                <a:gd name="T2" fmla="*/ 104 w 217"/>
                <a:gd name="T3" fmla="*/ 112 h 113"/>
                <a:gd name="T4" fmla="*/ 216 w 217"/>
                <a:gd name="T5" fmla="*/ 0 h 113"/>
              </a:gdLst>
              <a:ahLst/>
              <a:cxnLst>
                <a:cxn ang="0">
                  <a:pos x="T0" y="T1"/>
                </a:cxn>
                <a:cxn ang="0">
                  <a:pos x="T2" y="T3"/>
                </a:cxn>
                <a:cxn ang="0">
                  <a:pos x="T4" y="T5"/>
                </a:cxn>
              </a:cxnLst>
              <a:rect l="0" t="0" r="r" b="b"/>
              <a:pathLst>
                <a:path w="217" h="113">
                  <a:moveTo>
                    <a:pt x="0" y="0"/>
                  </a:moveTo>
                  <a:lnTo>
                    <a:pt x="104" y="112"/>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803" name="Freeform 67"/>
            <p:cNvSpPr>
              <a:spLocks/>
            </p:cNvSpPr>
            <p:nvPr/>
          </p:nvSpPr>
          <p:spPr bwMode="auto">
            <a:xfrm>
              <a:off x="3441700" y="2414588"/>
              <a:ext cx="344488" cy="201612"/>
            </a:xfrm>
            <a:custGeom>
              <a:avLst/>
              <a:gdLst>
                <a:gd name="T0" fmla="*/ 0 w 217"/>
                <a:gd name="T1" fmla="*/ 0 h 113"/>
                <a:gd name="T2" fmla="*/ 104 w 217"/>
                <a:gd name="T3" fmla="*/ 112 h 113"/>
                <a:gd name="T4" fmla="*/ 216 w 217"/>
                <a:gd name="T5" fmla="*/ 0 h 113"/>
              </a:gdLst>
              <a:ahLst/>
              <a:cxnLst>
                <a:cxn ang="0">
                  <a:pos x="T0" y="T1"/>
                </a:cxn>
                <a:cxn ang="0">
                  <a:pos x="T2" y="T3"/>
                </a:cxn>
                <a:cxn ang="0">
                  <a:pos x="T4" y="T5"/>
                </a:cxn>
              </a:cxnLst>
              <a:rect l="0" t="0" r="r" b="b"/>
              <a:pathLst>
                <a:path w="217" h="113">
                  <a:moveTo>
                    <a:pt x="0" y="0"/>
                  </a:moveTo>
                  <a:lnTo>
                    <a:pt x="104" y="112"/>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804" name="Freeform 68"/>
            <p:cNvSpPr>
              <a:spLocks/>
            </p:cNvSpPr>
            <p:nvPr/>
          </p:nvSpPr>
          <p:spPr bwMode="auto">
            <a:xfrm>
              <a:off x="3441700" y="2414588"/>
              <a:ext cx="344488" cy="201612"/>
            </a:xfrm>
            <a:custGeom>
              <a:avLst/>
              <a:gdLst>
                <a:gd name="T0" fmla="*/ 0 w 217"/>
                <a:gd name="T1" fmla="*/ 0 h 113"/>
                <a:gd name="T2" fmla="*/ 104 w 217"/>
                <a:gd name="T3" fmla="*/ 112 h 113"/>
                <a:gd name="T4" fmla="*/ 216 w 217"/>
                <a:gd name="T5" fmla="*/ 0 h 113"/>
              </a:gdLst>
              <a:ahLst/>
              <a:cxnLst>
                <a:cxn ang="0">
                  <a:pos x="T0" y="T1"/>
                </a:cxn>
                <a:cxn ang="0">
                  <a:pos x="T2" y="T3"/>
                </a:cxn>
                <a:cxn ang="0">
                  <a:pos x="T4" y="T5"/>
                </a:cxn>
              </a:cxnLst>
              <a:rect l="0" t="0" r="r" b="b"/>
              <a:pathLst>
                <a:path w="217" h="113">
                  <a:moveTo>
                    <a:pt x="0" y="0"/>
                  </a:moveTo>
                  <a:lnTo>
                    <a:pt x="104" y="112"/>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805" name="Freeform 69"/>
            <p:cNvSpPr>
              <a:spLocks/>
            </p:cNvSpPr>
            <p:nvPr/>
          </p:nvSpPr>
          <p:spPr bwMode="auto">
            <a:xfrm>
              <a:off x="2667000" y="2843213"/>
              <a:ext cx="344488" cy="187325"/>
            </a:xfrm>
            <a:custGeom>
              <a:avLst/>
              <a:gdLst>
                <a:gd name="T0" fmla="*/ 0 w 217"/>
                <a:gd name="T1" fmla="*/ 0 h 105"/>
                <a:gd name="T2" fmla="*/ 112 w 217"/>
                <a:gd name="T3" fmla="*/ 104 h 105"/>
                <a:gd name="T4" fmla="*/ 216 w 217"/>
                <a:gd name="T5" fmla="*/ 0 h 105"/>
              </a:gdLst>
              <a:ahLst/>
              <a:cxnLst>
                <a:cxn ang="0">
                  <a:pos x="T0" y="T1"/>
                </a:cxn>
                <a:cxn ang="0">
                  <a:pos x="T2" y="T3"/>
                </a:cxn>
                <a:cxn ang="0">
                  <a:pos x="T4" y="T5"/>
                </a:cxn>
              </a:cxnLst>
              <a:rect l="0" t="0" r="r" b="b"/>
              <a:pathLst>
                <a:path w="217" h="105">
                  <a:moveTo>
                    <a:pt x="0" y="0"/>
                  </a:moveTo>
                  <a:lnTo>
                    <a:pt x="112"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806" name="Freeform 70"/>
            <p:cNvSpPr>
              <a:spLocks/>
            </p:cNvSpPr>
            <p:nvPr/>
          </p:nvSpPr>
          <p:spPr bwMode="auto">
            <a:xfrm>
              <a:off x="2667000" y="2843213"/>
              <a:ext cx="344488" cy="187325"/>
            </a:xfrm>
            <a:custGeom>
              <a:avLst/>
              <a:gdLst>
                <a:gd name="T0" fmla="*/ 0 w 217"/>
                <a:gd name="T1" fmla="*/ 0 h 105"/>
                <a:gd name="T2" fmla="*/ 112 w 217"/>
                <a:gd name="T3" fmla="*/ 104 h 105"/>
                <a:gd name="T4" fmla="*/ 216 w 217"/>
                <a:gd name="T5" fmla="*/ 0 h 105"/>
              </a:gdLst>
              <a:ahLst/>
              <a:cxnLst>
                <a:cxn ang="0">
                  <a:pos x="T0" y="T1"/>
                </a:cxn>
                <a:cxn ang="0">
                  <a:pos x="T2" y="T3"/>
                </a:cxn>
                <a:cxn ang="0">
                  <a:pos x="T4" y="T5"/>
                </a:cxn>
              </a:cxnLst>
              <a:rect l="0" t="0" r="r" b="b"/>
              <a:pathLst>
                <a:path w="217" h="105">
                  <a:moveTo>
                    <a:pt x="0" y="0"/>
                  </a:moveTo>
                  <a:lnTo>
                    <a:pt x="112"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807" name="Freeform 71"/>
            <p:cNvSpPr>
              <a:spLocks/>
            </p:cNvSpPr>
            <p:nvPr/>
          </p:nvSpPr>
          <p:spPr bwMode="auto">
            <a:xfrm>
              <a:off x="4216400" y="2843213"/>
              <a:ext cx="344488" cy="187325"/>
            </a:xfrm>
            <a:custGeom>
              <a:avLst/>
              <a:gdLst>
                <a:gd name="T0" fmla="*/ 0 w 217"/>
                <a:gd name="T1" fmla="*/ 0 h 105"/>
                <a:gd name="T2" fmla="*/ 104 w 217"/>
                <a:gd name="T3" fmla="*/ 104 h 105"/>
                <a:gd name="T4" fmla="*/ 216 w 217"/>
                <a:gd name="T5" fmla="*/ 0 h 105"/>
              </a:gdLst>
              <a:ahLst/>
              <a:cxnLst>
                <a:cxn ang="0">
                  <a:pos x="T0" y="T1"/>
                </a:cxn>
                <a:cxn ang="0">
                  <a:pos x="T2" y="T3"/>
                </a:cxn>
                <a:cxn ang="0">
                  <a:pos x="T4" y="T5"/>
                </a:cxn>
              </a:cxnLst>
              <a:rect l="0" t="0" r="r" b="b"/>
              <a:pathLst>
                <a:path w="217" h="105">
                  <a:moveTo>
                    <a:pt x="0" y="0"/>
                  </a:moveTo>
                  <a:lnTo>
                    <a:pt x="104"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808" name="Freeform 72"/>
            <p:cNvSpPr>
              <a:spLocks/>
            </p:cNvSpPr>
            <p:nvPr/>
          </p:nvSpPr>
          <p:spPr bwMode="auto">
            <a:xfrm>
              <a:off x="4216400" y="2843213"/>
              <a:ext cx="344488" cy="187325"/>
            </a:xfrm>
            <a:custGeom>
              <a:avLst/>
              <a:gdLst>
                <a:gd name="T0" fmla="*/ 0 w 217"/>
                <a:gd name="T1" fmla="*/ 0 h 105"/>
                <a:gd name="T2" fmla="*/ 104 w 217"/>
                <a:gd name="T3" fmla="*/ 104 h 105"/>
                <a:gd name="T4" fmla="*/ 216 w 217"/>
                <a:gd name="T5" fmla="*/ 0 h 105"/>
              </a:gdLst>
              <a:ahLst/>
              <a:cxnLst>
                <a:cxn ang="0">
                  <a:pos x="T0" y="T1"/>
                </a:cxn>
                <a:cxn ang="0">
                  <a:pos x="T2" y="T3"/>
                </a:cxn>
                <a:cxn ang="0">
                  <a:pos x="T4" y="T5"/>
                </a:cxn>
              </a:cxnLst>
              <a:rect l="0" t="0" r="r" b="b"/>
              <a:pathLst>
                <a:path w="217" h="105">
                  <a:moveTo>
                    <a:pt x="0" y="0"/>
                  </a:moveTo>
                  <a:lnTo>
                    <a:pt x="104"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809" name="Freeform 73"/>
            <p:cNvSpPr>
              <a:spLocks/>
            </p:cNvSpPr>
            <p:nvPr/>
          </p:nvSpPr>
          <p:spPr bwMode="auto">
            <a:xfrm>
              <a:off x="4013200" y="4643438"/>
              <a:ext cx="344488" cy="187325"/>
            </a:xfrm>
            <a:custGeom>
              <a:avLst/>
              <a:gdLst>
                <a:gd name="T0" fmla="*/ 0 w 217"/>
                <a:gd name="T1" fmla="*/ 0 h 105"/>
                <a:gd name="T2" fmla="*/ 104 w 217"/>
                <a:gd name="T3" fmla="*/ 104 h 105"/>
                <a:gd name="T4" fmla="*/ 216 w 217"/>
                <a:gd name="T5" fmla="*/ 0 h 105"/>
              </a:gdLst>
              <a:ahLst/>
              <a:cxnLst>
                <a:cxn ang="0">
                  <a:pos x="T0" y="T1"/>
                </a:cxn>
                <a:cxn ang="0">
                  <a:pos x="T2" y="T3"/>
                </a:cxn>
                <a:cxn ang="0">
                  <a:pos x="T4" y="T5"/>
                </a:cxn>
              </a:cxnLst>
              <a:rect l="0" t="0" r="r" b="b"/>
              <a:pathLst>
                <a:path w="217" h="105">
                  <a:moveTo>
                    <a:pt x="0" y="0"/>
                  </a:moveTo>
                  <a:lnTo>
                    <a:pt x="104"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810" name="Freeform 74"/>
            <p:cNvSpPr>
              <a:spLocks/>
            </p:cNvSpPr>
            <p:nvPr/>
          </p:nvSpPr>
          <p:spPr bwMode="auto">
            <a:xfrm>
              <a:off x="4013200" y="4643438"/>
              <a:ext cx="344488" cy="187325"/>
            </a:xfrm>
            <a:custGeom>
              <a:avLst/>
              <a:gdLst>
                <a:gd name="T0" fmla="*/ 0 w 217"/>
                <a:gd name="T1" fmla="*/ 0 h 105"/>
                <a:gd name="T2" fmla="*/ 104 w 217"/>
                <a:gd name="T3" fmla="*/ 104 h 105"/>
                <a:gd name="T4" fmla="*/ 216 w 217"/>
                <a:gd name="T5" fmla="*/ 0 h 105"/>
              </a:gdLst>
              <a:ahLst/>
              <a:cxnLst>
                <a:cxn ang="0">
                  <a:pos x="T0" y="T1"/>
                </a:cxn>
                <a:cxn ang="0">
                  <a:pos x="T2" y="T3"/>
                </a:cxn>
                <a:cxn ang="0">
                  <a:pos x="T4" y="T5"/>
                </a:cxn>
              </a:cxnLst>
              <a:rect l="0" t="0" r="r" b="b"/>
              <a:pathLst>
                <a:path w="217" h="105">
                  <a:moveTo>
                    <a:pt x="0" y="0"/>
                  </a:moveTo>
                  <a:lnTo>
                    <a:pt x="104"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811" name="Line 75"/>
            <p:cNvSpPr>
              <a:spLocks noChangeShapeType="1"/>
            </p:cNvSpPr>
            <p:nvPr/>
          </p:nvSpPr>
          <p:spPr bwMode="auto">
            <a:xfrm>
              <a:off x="4572000" y="2851150"/>
              <a:ext cx="1143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816" name="AutoShape 80"/>
            <p:cNvSpPr>
              <a:spLocks noChangeArrowheads="1"/>
            </p:cNvSpPr>
            <p:nvPr/>
          </p:nvSpPr>
          <p:spPr bwMode="auto">
            <a:xfrm>
              <a:off x="4279900" y="1800225"/>
              <a:ext cx="419100" cy="428625"/>
            </a:xfrm>
            <a:prstGeom prst="diamond">
              <a:avLst/>
            </a:prstGeom>
            <a:solidFill>
              <a:schemeClr val="tx2"/>
            </a:solidFill>
            <a:ln>
              <a:noFill/>
            </a:ln>
            <a:effectLst/>
            <a:extLs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817" name="AutoShape 81"/>
            <p:cNvSpPr>
              <a:spLocks noChangeArrowheads="1"/>
            </p:cNvSpPr>
            <p:nvPr/>
          </p:nvSpPr>
          <p:spPr bwMode="auto">
            <a:xfrm>
              <a:off x="3390900" y="2200275"/>
              <a:ext cx="419100" cy="428625"/>
            </a:xfrm>
            <a:prstGeom prst="diamond">
              <a:avLst/>
            </a:prstGeom>
            <a:solidFill>
              <a:schemeClr val="tx2"/>
            </a:solidFill>
            <a:ln>
              <a:noFill/>
            </a:ln>
            <a:effectLst/>
            <a:extLs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818" name="AutoShape 82"/>
            <p:cNvSpPr>
              <a:spLocks noChangeArrowheads="1"/>
            </p:cNvSpPr>
            <p:nvPr/>
          </p:nvSpPr>
          <p:spPr bwMode="auto">
            <a:xfrm>
              <a:off x="2616200" y="2614613"/>
              <a:ext cx="419100" cy="428625"/>
            </a:xfrm>
            <a:prstGeom prst="diamond">
              <a:avLst/>
            </a:prstGeom>
            <a:solidFill>
              <a:schemeClr val="tx2"/>
            </a:solidFill>
            <a:ln>
              <a:noFill/>
            </a:ln>
            <a:effectLst/>
            <a:extLs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819" name="AutoShape 83"/>
            <p:cNvSpPr>
              <a:spLocks noChangeArrowheads="1"/>
            </p:cNvSpPr>
            <p:nvPr/>
          </p:nvSpPr>
          <p:spPr bwMode="auto">
            <a:xfrm>
              <a:off x="4165600" y="2614613"/>
              <a:ext cx="419100" cy="428625"/>
            </a:xfrm>
            <a:prstGeom prst="diamond">
              <a:avLst/>
            </a:prstGeom>
            <a:solidFill>
              <a:schemeClr val="tx2"/>
            </a:solidFill>
            <a:ln>
              <a:noFill/>
            </a:ln>
            <a:effectLst/>
            <a:extLs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820" name="AutoShape 84"/>
            <p:cNvSpPr>
              <a:spLocks noChangeArrowheads="1"/>
            </p:cNvSpPr>
            <p:nvPr/>
          </p:nvSpPr>
          <p:spPr bwMode="auto">
            <a:xfrm>
              <a:off x="3949700" y="4414838"/>
              <a:ext cx="419100" cy="428625"/>
            </a:xfrm>
            <a:prstGeom prst="diamond">
              <a:avLst/>
            </a:prstGeom>
            <a:solidFill>
              <a:schemeClr val="tx2"/>
            </a:solidFill>
            <a:ln>
              <a:noFill/>
            </a:ln>
            <a:effectLst/>
            <a:extLs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grpSp>
      <p:sp>
        <p:nvSpPr>
          <p:cNvPr id="4" name="Slide Number Placeholder 3"/>
          <p:cNvSpPr>
            <a:spLocks noGrp="1"/>
          </p:cNvSpPr>
          <p:nvPr>
            <p:ph type="sldNum" sz="quarter" idx="12"/>
          </p:nvPr>
        </p:nvSpPr>
        <p:spPr/>
        <p:txBody>
          <a:bodyPr/>
          <a:lstStyle/>
          <a:p>
            <a:fld id="{B543A0FD-1CA6-4228-86A2-78061B4844C8}" type="slidenum">
              <a:rPr lang="en-US" smtClean="0"/>
              <a:t>72</a:t>
            </a:fld>
            <a:endParaRPr lang="en-US"/>
          </a:p>
        </p:txBody>
      </p:sp>
    </p:spTree>
    <p:extLst>
      <p:ext uri="{BB962C8B-B14F-4D97-AF65-F5344CB8AC3E}">
        <p14:creationId xmlns:p14="http://schemas.microsoft.com/office/powerpoint/2010/main" val="3887371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48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24480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9F4B-A546-48A0-AF51-05C953F62709}"/>
              </a:ext>
            </a:extLst>
          </p:cNvPr>
          <p:cNvSpPr>
            <a:spLocks noGrp="1"/>
          </p:cNvSpPr>
          <p:nvPr>
            <p:ph type="title"/>
          </p:nvPr>
        </p:nvSpPr>
        <p:spPr/>
        <p:txBody>
          <a:bodyPr/>
          <a:lstStyle/>
          <a:p>
            <a:pPr>
              <a:lnSpc>
                <a:spcPct val="100000"/>
              </a:lnSpc>
            </a:pPr>
            <a:r>
              <a:rPr lang="en-US" dirty="0"/>
              <a:t>Early testing</a:t>
            </a:r>
          </a:p>
        </p:txBody>
      </p:sp>
      <p:sp>
        <p:nvSpPr>
          <p:cNvPr id="3" name="Content Placeholder 2">
            <a:extLst>
              <a:ext uri="{FF2B5EF4-FFF2-40B4-BE49-F238E27FC236}">
                <a16:creationId xmlns:a16="http://schemas.microsoft.com/office/drawing/2014/main" id="{565E3B6B-D4A0-415C-A6EA-61926B7CD18A}"/>
              </a:ext>
            </a:extLst>
          </p:cNvPr>
          <p:cNvSpPr>
            <a:spLocks noGrp="1"/>
          </p:cNvSpPr>
          <p:nvPr>
            <p:ph idx="1"/>
          </p:nvPr>
        </p:nvSpPr>
        <p:spPr>
          <a:xfrm>
            <a:off x="838200" y="1813086"/>
            <a:ext cx="10058400" cy="4308477"/>
          </a:xfrm>
        </p:spPr>
        <p:txBody>
          <a:bodyPr>
            <a:normAutofit lnSpcReduction="10000"/>
          </a:bodyPr>
          <a:lstStyle/>
          <a:p>
            <a:pPr>
              <a:lnSpc>
                <a:spcPct val="100000"/>
              </a:lnSpc>
            </a:pPr>
            <a:r>
              <a:rPr lang="en-US" dirty="0" smtClean="0"/>
              <a:t>Testing </a:t>
            </a:r>
            <a:r>
              <a:rPr lang="en-US" dirty="0"/>
              <a:t>should start </a:t>
            </a:r>
            <a:r>
              <a:rPr lang="en-US" b="1" dirty="0"/>
              <a:t>as early as possible </a:t>
            </a:r>
            <a:r>
              <a:rPr lang="en-US" dirty="0"/>
              <a:t>in the Software Development Life Cycle. </a:t>
            </a:r>
          </a:p>
          <a:p>
            <a:pPr>
              <a:lnSpc>
                <a:spcPct val="100000"/>
              </a:lnSpc>
            </a:pPr>
            <a:r>
              <a:rPr lang="en-US" dirty="0"/>
              <a:t>This allows any defects in the requirements or design phase to be </a:t>
            </a:r>
            <a:r>
              <a:rPr lang="en-US" b="1" dirty="0"/>
              <a:t>captured in early stages. </a:t>
            </a:r>
          </a:p>
          <a:p>
            <a:pPr>
              <a:lnSpc>
                <a:spcPct val="100000"/>
              </a:lnSpc>
            </a:pPr>
            <a:r>
              <a:rPr lang="en-US" dirty="0"/>
              <a:t>It is much </a:t>
            </a:r>
            <a:r>
              <a:rPr lang="en-US" b="1" dirty="0"/>
              <a:t>cheaper</a:t>
            </a:r>
            <a:r>
              <a:rPr lang="en-US" dirty="0"/>
              <a:t> to fix a Defect in early </a:t>
            </a:r>
            <a:br>
              <a:rPr lang="en-US" dirty="0"/>
            </a:br>
            <a:r>
              <a:rPr lang="en-US" dirty="0"/>
              <a:t>stages of testing. </a:t>
            </a:r>
          </a:p>
          <a:p>
            <a:pPr>
              <a:lnSpc>
                <a:spcPct val="100000"/>
              </a:lnSpc>
            </a:pPr>
            <a:r>
              <a:rPr lang="en-US" dirty="0"/>
              <a:t>But how early one should start testing? </a:t>
            </a:r>
          </a:p>
          <a:p>
            <a:pPr lvl="1">
              <a:lnSpc>
                <a:spcPct val="100000"/>
              </a:lnSpc>
            </a:pPr>
            <a:r>
              <a:rPr lang="en-US" dirty="0"/>
              <a:t>It is recommended that you start finding the bug </a:t>
            </a:r>
            <a:br>
              <a:rPr lang="en-US" dirty="0"/>
            </a:br>
            <a:r>
              <a:rPr lang="en-US" dirty="0"/>
              <a:t>the moment the requirements are defined. </a:t>
            </a:r>
            <a:br>
              <a:rPr lang="en-US" dirty="0"/>
            </a:br>
            <a:r>
              <a:rPr lang="en-US" dirty="0">
                <a:solidFill>
                  <a:srgbClr val="D15A3E"/>
                </a:solidFill>
              </a:rPr>
              <a:t>(More on this principle is discussed later.)</a:t>
            </a:r>
          </a:p>
          <a:p>
            <a:pPr>
              <a:lnSpc>
                <a:spcPct val="100000"/>
              </a:lnSpc>
            </a:pPr>
            <a:endParaRPr lang="en-US" sz="2600" dirty="0"/>
          </a:p>
        </p:txBody>
      </p:sp>
      <p:sp>
        <p:nvSpPr>
          <p:cNvPr id="5" name="Slide Number Placeholder 4">
            <a:extLst>
              <a:ext uri="{FF2B5EF4-FFF2-40B4-BE49-F238E27FC236}">
                <a16:creationId xmlns:a16="http://schemas.microsoft.com/office/drawing/2014/main" id="{BD0C7F77-931F-4015-918C-A07B1973C647}"/>
              </a:ext>
            </a:extLst>
          </p:cNvPr>
          <p:cNvSpPr>
            <a:spLocks noGrp="1"/>
          </p:cNvSpPr>
          <p:nvPr>
            <p:ph type="sldNum" sz="quarter" idx="12"/>
          </p:nvPr>
        </p:nvSpPr>
        <p:spPr/>
        <p:txBody>
          <a:bodyPr/>
          <a:lstStyle/>
          <a:p>
            <a:fld id="{E31375A4-56A4-47D6-9801-1991572033F7}" type="slidenum">
              <a:rPr lang="en-US" smtClean="0"/>
              <a:pPr/>
              <a:t>73</a:t>
            </a:fld>
            <a:endParaRPr lang="en-US"/>
          </a:p>
        </p:txBody>
      </p:sp>
      <p:pic>
        <p:nvPicPr>
          <p:cNvPr id="9218" name="Picture 2" descr="Early testing">
            <a:extLst>
              <a:ext uri="{FF2B5EF4-FFF2-40B4-BE49-F238E27FC236}">
                <a16:creationId xmlns:a16="http://schemas.microsoft.com/office/drawing/2014/main" id="{F75712F8-32D6-402C-B51A-B73E4C7788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0406" y="3331200"/>
            <a:ext cx="3392129" cy="163776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2284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9F4B-A546-48A0-AF51-05C953F62709}"/>
              </a:ext>
            </a:extLst>
          </p:cNvPr>
          <p:cNvSpPr>
            <a:spLocks noGrp="1"/>
          </p:cNvSpPr>
          <p:nvPr>
            <p:ph type="title"/>
          </p:nvPr>
        </p:nvSpPr>
        <p:spPr/>
        <p:txBody>
          <a:bodyPr/>
          <a:lstStyle/>
          <a:p>
            <a:pPr>
              <a:lnSpc>
                <a:spcPct val="100000"/>
              </a:lnSpc>
            </a:pPr>
            <a:r>
              <a:rPr lang="en-US" dirty="0"/>
              <a:t>Defect clustering</a:t>
            </a:r>
          </a:p>
        </p:txBody>
      </p:sp>
      <p:sp>
        <p:nvSpPr>
          <p:cNvPr id="3" name="Content Placeholder 2">
            <a:extLst>
              <a:ext uri="{FF2B5EF4-FFF2-40B4-BE49-F238E27FC236}">
                <a16:creationId xmlns:a16="http://schemas.microsoft.com/office/drawing/2014/main" id="{565E3B6B-D4A0-415C-A6EA-61926B7CD18A}"/>
              </a:ext>
            </a:extLst>
          </p:cNvPr>
          <p:cNvSpPr>
            <a:spLocks noGrp="1"/>
          </p:cNvSpPr>
          <p:nvPr>
            <p:ph idx="1"/>
          </p:nvPr>
        </p:nvSpPr>
        <p:spPr>
          <a:xfrm>
            <a:off x="932688" y="1981201"/>
            <a:ext cx="9963912" cy="4308477"/>
          </a:xfrm>
        </p:spPr>
        <p:txBody>
          <a:bodyPr>
            <a:normAutofit/>
          </a:bodyPr>
          <a:lstStyle/>
          <a:p>
            <a:pPr>
              <a:lnSpc>
                <a:spcPct val="100000"/>
              </a:lnSpc>
            </a:pPr>
            <a:r>
              <a:rPr lang="en-US" dirty="0" smtClean="0"/>
              <a:t>Defect </a:t>
            </a:r>
            <a:r>
              <a:rPr lang="en-US" dirty="0"/>
              <a:t>Clustering states that a small number of modules contain most of the defects detected. (approximately 80% of the problems are found in 20% of the modules.)</a:t>
            </a:r>
          </a:p>
          <a:p>
            <a:pPr>
              <a:lnSpc>
                <a:spcPct val="100000"/>
              </a:lnSpc>
            </a:pPr>
            <a:r>
              <a:rPr lang="en-US" dirty="0"/>
              <a:t>By experience, you can identify such risky modules. But this approach has its own problems:</a:t>
            </a:r>
          </a:p>
          <a:p>
            <a:pPr lvl="1">
              <a:lnSpc>
                <a:spcPct val="100000"/>
              </a:lnSpc>
            </a:pPr>
            <a:r>
              <a:rPr lang="en-US" dirty="0"/>
              <a:t>If the same tests are repeated over and over again,</a:t>
            </a:r>
            <a:br>
              <a:rPr lang="en-US" dirty="0"/>
            </a:br>
            <a:r>
              <a:rPr lang="en-US" dirty="0"/>
              <a:t>eventually the same test cases will no longer find </a:t>
            </a:r>
            <a:br>
              <a:rPr lang="en-US" dirty="0"/>
            </a:br>
            <a:r>
              <a:rPr lang="en-US" dirty="0"/>
              <a:t>new bugs.</a:t>
            </a:r>
          </a:p>
          <a:p>
            <a:pPr marL="334962" lvl="1" indent="0">
              <a:lnSpc>
                <a:spcPct val="100000"/>
              </a:lnSpc>
              <a:buNone/>
            </a:pPr>
            <a:endParaRPr lang="en-US" dirty="0"/>
          </a:p>
          <a:p>
            <a:pPr>
              <a:lnSpc>
                <a:spcPct val="100000"/>
              </a:lnSpc>
            </a:pPr>
            <a:endParaRPr lang="en-US" sz="2600" dirty="0"/>
          </a:p>
        </p:txBody>
      </p:sp>
      <p:sp>
        <p:nvSpPr>
          <p:cNvPr id="5" name="Slide Number Placeholder 4">
            <a:extLst>
              <a:ext uri="{FF2B5EF4-FFF2-40B4-BE49-F238E27FC236}">
                <a16:creationId xmlns:a16="http://schemas.microsoft.com/office/drawing/2014/main" id="{BD0C7F77-931F-4015-918C-A07B1973C647}"/>
              </a:ext>
            </a:extLst>
          </p:cNvPr>
          <p:cNvSpPr>
            <a:spLocks noGrp="1"/>
          </p:cNvSpPr>
          <p:nvPr>
            <p:ph type="sldNum" sz="quarter" idx="12"/>
          </p:nvPr>
        </p:nvSpPr>
        <p:spPr/>
        <p:txBody>
          <a:bodyPr/>
          <a:lstStyle/>
          <a:p>
            <a:fld id="{E31375A4-56A4-47D6-9801-1991572033F7}" type="slidenum">
              <a:rPr lang="en-US" smtClean="0"/>
              <a:pPr/>
              <a:t>74</a:t>
            </a:fld>
            <a:endParaRPr lang="en-US"/>
          </a:p>
        </p:txBody>
      </p:sp>
      <p:pic>
        <p:nvPicPr>
          <p:cNvPr id="11266" name="Picture 2" descr="Defect clustering">
            <a:extLst>
              <a:ext uri="{FF2B5EF4-FFF2-40B4-BE49-F238E27FC236}">
                <a16:creationId xmlns:a16="http://schemas.microsoft.com/office/drawing/2014/main" id="{A5946C13-CD6C-4C9A-94E6-2A74C0263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0623" y="3997419"/>
            <a:ext cx="2892704" cy="13830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595286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9F4B-A546-48A0-AF51-05C953F62709}"/>
              </a:ext>
            </a:extLst>
          </p:cNvPr>
          <p:cNvSpPr>
            <a:spLocks noGrp="1"/>
          </p:cNvSpPr>
          <p:nvPr>
            <p:ph type="title"/>
          </p:nvPr>
        </p:nvSpPr>
        <p:spPr/>
        <p:txBody>
          <a:bodyPr/>
          <a:lstStyle/>
          <a:p>
            <a:pPr>
              <a:lnSpc>
                <a:spcPct val="100000"/>
              </a:lnSpc>
            </a:pPr>
            <a:r>
              <a:rPr lang="en-US" dirty="0"/>
              <a:t>Pesticide Paradox</a:t>
            </a:r>
          </a:p>
        </p:txBody>
      </p:sp>
      <p:sp>
        <p:nvSpPr>
          <p:cNvPr id="3" name="Content Placeholder 2">
            <a:extLst>
              <a:ext uri="{FF2B5EF4-FFF2-40B4-BE49-F238E27FC236}">
                <a16:creationId xmlns:a16="http://schemas.microsoft.com/office/drawing/2014/main" id="{565E3B6B-D4A0-415C-A6EA-61926B7CD18A}"/>
              </a:ext>
            </a:extLst>
          </p:cNvPr>
          <p:cNvSpPr>
            <a:spLocks noGrp="1"/>
          </p:cNvSpPr>
          <p:nvPr>
            <p:ph idx="1"/>
          </p:nvPr>
        </p:nvSpPr>
        <p:spPr>
          <a:xfrm>
            <a:off x="838200" y="1981201"/>
            <a:ext cx="10058400" cy="4308477"/>
          </a:xfrm>
        </p:spPr>
        <p:txBody>
          <a:bodyPr>
            <a:normAutofit fontScale="92500"/>
          </a:bodyPr>
          <a:lstStyle/>
          <a:p>
            <a:pPr>
              <a:lnSpc>
                <a:spcPct val="100000"/>
              </a:lnSpc>
            </a:pPr>
            <a:r>
              <a:rPr lang="en-US" dirty="0" smtClean="0"/>
              <a:t>If </a:t>
            </a:r>
            <a:r>
              <a:rPr lang="en-US" dirty="0"/>
              <a:t>the same set of </a:t>
            </a:r>
            <a:r>
              <a:rPr lang="en-US" b="1" dirty="0"/>
              <a:t>repetitive</a:t>
            </a:r>
            <a:r>
              <a:rPr lang="en-US" dirty="0"/>
              <a:t> tests are conducted, the method will be </a:t>
            </a:r>
            <a:r>
              <a:rPr lang="en-US" b="1" dirty="0"/>
              <a:t>useless</a:t>
            </a:r>
            <a:r>
              <a:rPr lang="en-US" dirty="0"/>
              <a:t> for discovering new defects.</a:t>
            </a:r>
          </a:p>
          <a:p>
            <a:pPr>
              <a:lnSpc>
                <a:spcPct val="100000"/>
              </a:lnSpc>
            </a:pPr>
            <a:r>
              <a:rPr lang="en-US" dirty="0"/>
              <a:t>To overcome this, the test cases need to be </a:t>
            </a:r>
            <a:r>
              <a:rPr lang="en-US" b="1" dirty="0"/>
              <a:t>regularly reviewed &amp; </a:t>
            </a:r>
            <a:r>
              <a:rPr lang="en-US" b="1" dirty="0" smtClean="0"/>
              <a:t>revised</a:t>
            </a:r>
            <a:r>
              <a:rPr lang="en-US" dirty="0" smtClean="0"/>
              <a:t>, </a:t>
            </a:r>
            <a:r>
              <a:rPr lang="en-US" dirty="0"/>
              <a:t>adding new &amp; different test cases to help find more defects.</a:t>
            </a:r>
          </a:p>
          <a:p>
            <a:pPr>
              <a:lnSpc>
                <a:spcPct val="100000"/>
              </a:lnSpc>
            </a:pPr>
            <a:r>
              <a:rPr lang="en-US" dirty="0"/>
              <a:t>Testers cannot simply depend on existing test techniques. They must aim continually to </a:t>
            </a:r>
            <a:r>
              <a:rPr lang="en-US" b="1" dirty="0"/>
              <a:t>improve the existing methods </a:t>
            </a:r>
            <a:r>
              <a:rPr lang="en-US" dirty="0"/>
              <a:t>to make testing more effective. </a:t>
            </a:r>
          </a:p>
          <a:p>
            <a:pPr>
              <a:lnSpc>
                <a:spcPct val="100000"/>
              </a:lnSpc>
            </a:pPr>
            <a:r>
              <a:rPr lang="en-US" dirty="0"/>
              <a:t>But even after all this testing, you can never claim your product is bug free. </a:t>
            </a:r>
          </a:p>
          <a:p>
            <a:pPr>
              <a:lnSpc>
                <a:spcPct val="100000"/>
              </a:lnSpc>
            </a:pPr>
            <a:endParaRPr lang="en-US" sz="2600" dirty="0"/>
          </a:p>
        </p:txBody>
      </p:sp>
      <p:sp>
        <p:nvSpPr>
          <p:cNvPr id="5" name="Slide Number Placeholder 4">
            <a:extLst>
              <a:ext uri="{FF2B5EF4-FFF2-40B4-BE49-F238E27FC236}">
                <a16:creationId xmlns:a16="http://schemas.microsoft.com/office/drawing/2014/main" id="{BD0C7F77-931F-4015-918C-A07B1973C647}"/>
              </a:ext>
            </a:extLst>
          </p:cNvPr>
          <p:cNvSpPr>
            <a:spLocks noGrp="1"/>
          </p:cNvSpPr>
          <p:nvPr>
            <p:ph type="sldNum" sz="quarter" idx="12"/>
          </p:nvPr>
        </p:nvSpPr>
        <p:spPr/>
        <p:txBody>
          <a:bodyPr/>
          <a:lstStyle/>
          <a:p>
            <a:fld id="{E31375A4-56A4-47D6-9801-1991572033F7}" type="slidenum">
              <a:rPr lang="en-US" smtClean="0"/>
              <a:pPr/>
              <a:t>75</a:t>
            </a:fld>
            <a:endParaRPr lang="en-US"/>
          </a:p>
        </p:txBody>
      </p:sp>
    </p:spTree>
    <p:extLst>
      <p:ext uri="{BB962C8B-B14F-4D97-AF65-F5344CB8AC3E}">
        <p14:creationId xmlns:p14="http://schemas.microsoft.com/office/powerpoint/2010/main" val="158038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9F4B-A546-48A0-AF51-05C953F62709}"/>
              </a:ext>
            </a:extLst>
          </p:cNvPr>
          <p:cNvSpPr>
            <a:spLocks noGrp="1"/>
          </p:cNvSpPr>
          <p:nvPr>
            <p:ph type="title"/>
          </p:nvPr>
        </p:nvSpPr>
        <p:spPr/>
        <p:txBody>
          <a:bodyPr/>
          <a:lstStyle/>
          <a:p>
            <a:pPr>
              <a:lnSpc>
                <a:spcPct val="100000"/>
              </a:lnSpc>
            </a:pPr>
            <a:r>
              <a:rPr lang="en-US" dirty="0">
                <a:solidFill>
                  <a:srgbClr val="D15A3E"/>
                </a:solidFill>
              </a:rPr>
              <a:t> </a:t>
            </a:r>
            <a:r>
              <a:rPr lang="en-US" dirty="0"/>
              <a:t>Testing is basically context-dependent</a:t>
            </a:r>
          </a:p>
        </p:txBody>
      </p:sp>
      <p:sp>
        <p:nvSpPr>
          <p:cNvPr id="3" name="Content Placeholder 2">
            <a:extLst>
              <a:ext uri="{FF2B5EF4-FFF2-40B4-BE49-F238E27FC236}">
                <a16:creationId xmlns:a16="http://schemas.microsoft.com/office/drawing/2014/main" id="{565E3B6B-D4A0-415C-A6EA-61926B7CD18A}"/>
              </a:ext>
            </a:extLst>
          </p:cNvPr>
          <p:cNvSpPr>
            <a:spLocks noGrp="1"/>
          </p:cNvSpPr>
          <p:nvPr>
            <p:ph idx="1"/>
          </p:nvPr>
        </p:nvSpPr>
        <p:spPr>
          <a:xfrm>
            <a:off x="838200" y="1981201"/>
            <a:ext cx="10058400" cy="4308477"/>
          </a:xfrm>
        </p:spPr>
        <p:txBody>
          <a:bodyPr>
            <a:normAutofit/>
          </a:bodyPr>
          <a:lstStyle/>
          <a:p>
            <a:pPr>
              <a:lnSpc>
                <a:spcPct val="100000"/>
              </a:lnSpc>
            </a:pPr>
            <a:r>
              <a:rPr lang="en-US" sz="2200" b="1" dirty="0" smtClean="0"/>
              <a:t>Various products </a:t>
            </a:r>
            <a:r>
              <a:rPr lang="en-US" sz="2200" dirty="0" smtClean="0"/>
              <a:t>or projects contain </a:t>
            </a:r>
            <a:r>
              <a:rPr lang="en-US" sz="2200" b="1" dirty="0" smtClean="0"/>
              <a:t>different</a:t>
            </a:r>
            <a:r>
              <a:rPr lang="en-US" sz="2200" dirty="0" smtClean="0"/>
              <a:t> elements, features, and requirements. </a:t>
            </a:r>
          </a:p>
          <a:p>
            <a:pPr lvl="1">
              <a:lnSpc>
                <a:spcPct val="100000"/>
              </a:lnSpc>
            </a:pPr>
            <a:r>
              <a:rPr lang="en-US" sz="2200" dirty="0" smtClean="0"/>
              <a:t>Hence</a:t>
            </a:r>
            <a:r>
              <a:rPr lang="en-US" sz="2200" dirty="0"/>
              <a:t>, testers cannot apply the same test approach for different projects. For instance, an application in banking industry should require different testing techniques than an </a:t>
            </a:r>
            <a:r>
              <a:rPr lang="en-US" sz="2200" dirty="0" smtClean="0"/>
              <a:t>entertainment </a:t>
            </a:r>
            <a:r>
              <a:rPr lang="en-US" sz="2200" dirty="0"/>
              <a:t>software.</a:t>
            </a:r>
          </a:p>
          <a:p>
            <a:pPr marL="274637" lvl="1" indent="0">
              <a:lnSpc>
                <a:spcPct val="100000"/>
              </a:lnSpc>
              <a:buNone/>
            </a:pPr>
            <a:endParaRPr lang="en-US" sz="2200" dirty="0"/>
          </a:p>
        </p:txBody>
      </p:sp>
      <p:sp>
        <p:nvSpPr>
          <p:cNvPr id="5" name="Slide Number Placeholder 4">
            <a:extLst>
              <a:ext uri="{FF2B5EF4-FFF2-40B4-BE49-F238E27FC236}">
                <a16:creationId xmlns:a16="http://schemas.microsoft.com/office/drawing/2014/main" id="{BD0C7F77-931F-4015-918C-A07B1973C647}"/>
              </a:ext>
            </a:extLst>
          </p:cNvPr>
          <p:cNvSpPr>
            <a:spLocks noGrp="1"/>
          </p:cNvSpPr>
          <p:nvPr>
            <p:ph type="sldNum" sz="quarter" idx="12"/>
          </p:nvPr>
        </p:nvSpPr>
        <p:spPr/>
        <p:txBody>
          <a:bodyPr/>
          <a:lstStyle/>
          <a:p>
            <a:fld id="{E31375A4-56A4-47D6-9801-1991572033F7}" type="slidenum">
              <a:rPr lang="en-US" smtClean="0"/>
              <a:pPr/>
              <a:t>76</a:t>
            </a:fld>
            <a:endParaRPr lang="en-US"/>
          </a:p>
        </p:txBody>
      </p:sp>
      <p:pic>
        <p:nvPicPr>
          <p:cNvPr id="1026" name="Picture 2" descr="Testing is basically context-dependent">
            <a:extLst>
              <a:ext uri="{FF2B5EF4-FFF2-40B4-BE49-F238E27FC236}">
                <a16:creationId xmlns:a16="http://schemas.microsoft.com/office/drawing/2014/main" id="{5B43B001-74C9-4E6A-B486-1813E7D632E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23413" y="3915983"/>
            <a:ext cx="4248727" cy="20447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4704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09F4B-A546-48A0-AF51-05C953F62709}"/>
              </a:ext>
            </a:extLst>
          </p:cNvPr>
          <p:cNvSpPr>
            <a:spLocks noGrp="1"/>
          </p:cNvSpPr>
          <p:nvPr>
            <p:ph type="title"/>
          </p:nvPr>
        </p:nvSpPr>
        <p:spPr/>
        <p:txBody>
          <a:bodyPr/>
          <a:lstStyle/>
          <a:p>
            <a:pPr>
              <a:lnSpc>
                <a:spcPct val="100000"/>
              </a:lnSpc>
            </a:pPr>
            <a:r>
              <a:rPr lang="en-US" dirty="0"/>
              <a:t>The absence of Errors </a:t>
            </a:r>
            <a:r>
              <a:rPr lang="en-US" dirty="0" smtClean="0"/>
              <a:t>Fallacy</a:t>
            </a:r>
            <a:endParaRPr lang="en-US" dirty="0"/>
          </a:p>
        </p:txBody>
      </p:sp>
      <p:sp>
        <p:nvSpPr>
          <p:cNvPr id="3" name="Content Placeholder 2">
            <a:extLst>
              <a:ext uri="{FF2B5EF4-FFF2-40B4-BE49-F238E27FC236}">
                <a16:creationId xmlns:a16="http://schemas.microsoft.com/office/drawing/2014/main" id="{565E3B6B-D4A0-415C-A6EA-61926B7CD18A}"/>
              </a:ext>
            </a:extLst>
          </p:cNvPr>
          <p:cNvSpPr>
            <a:spLocks noGrp="1"/>
          </p:cNvSpPr>
          <p:nvPr>
            <p:ph idx="1"/>
          </p:nvPr>
        </p:nvSpPr>
        <p:spPr>
          <a:xfrm>
            <a:off x="838200" y="1981201"/>
            <a:ext cx="10058400" cy="4308477"/>
          </a:xfrm>
        </p:spPr>
        <p:txBody>
          <a:bodyPr>
            <a:normAutofit lnSpcReduction="10000"/>
          </a:bodyPr>
          <a:lstStyle/>
          <a:p>
            <a:pPr>
              <a:lnSpc>
                <a:spcPct val="100000"/>
              </a:lnSpc>
            </a:pPr>
            <a:r>
              <a:rPr lang="en-US" sz="2600" dirty="0" smtClean="0"/>
              <a:t>The </a:t>
            </a:r>
            <a:r>
              <a:rPr lang="en-US" sz="2600" dirty="0"/>
              <a:t>software product should not be </a:t>
            </a:r>
            <a:r>
              <a:rPr lang="en-US" sz="2600" dirty="0" smtClean="0"/>
              <a:t>tested </a:t>
            </a:r>
            <a:r>
              <a:rPr lang="en-US" sz="2600" dirty="0"/>
              <a:t>only on the </a:t>
            </a:r>
            <a:r>
              <a:rPr lang="en-US" sz="2600" b="1" dirty="0"/>
              <a:t>technical side </a:t>
            </a:r>
            <a:r>
              <a:rPr lang="en-US" sz="2600" dirty="0"/>
              <a:t>but also on the </a:t>
            </a:r>
            <a:r>
              <a:rPr lang="en-US" sz="2600" b="1" dirty="0"/>
              <a:t>expectations and needs of users </a:t>
            </a:r>
            <a:r>
              <a:rPr lang="en-US" sz="2600" dirty="0"/>
              <a:t>. </a:t>
            </a:r>
          </a:p>
          <a:p>
            <a:pPr>
              <a:lnSpc>
                <a:spcPct val="100000"/>
              </a:lnSpc>
            </a:pPr>
            <a:r>
              <a:rPr lang="en-US" sz="2600" dirty="0"/>
              <a:t>Although the testing didn’t show up any bugs in the software, it would not mean that the product is ready to be released since it must be confirmed the testing is conducted thoroughly </a:t>
            </a:r>
            <a:br>
              <a:rPr lang="en-US" sz="2600" dirty="0"/>
            </a:br>
            <a:r>
              <a:rPr lang="en-US" sz="2600" dirty="0"/>
              <a:t>with the right requirements.</a:t>
            </a:r>
          </a:p>
          <a:p>
            <a:pPr>
              <a:lnSpc>
                <a:spcPct val="100000"/>
              </a:lnSpc>
            </a:pPr>
            <a:r>
              <a:rPr lang="en-US" dirty="0"/>
              <a:t>So .. </a:t>
            </a:r>
            <a:r>
              <a:rPr lang="en-US" dirty="0">
                <a:solidFill>
                  <a:srgbClr val="D15A3E"/>
                </a:solidFill>
              </a:rPr>
              <a:t>Absence of Error is a Fallacy </a:t>
            </a:r>
            <a:r>
              <a:rPr lang="en-US" dirty="0"/>
              <a:t/>
            </a:r>
            <a:br>
              <a:rPr lang="en-US" dirty="0"/>
            </a:br>
            <a:r>
              <a:rPr lang="en-US" dirty="0"/>
              <a:t>i.e. Finding and fixing defects does not help </a:t>
            </a:r>
            <a:br>
              <a:rPr lang="en-US" dirty="0"/>
            </a:br>
            <a:r>
              <a:rPr lang="en-US" dirty="0"/>
              <a:t>if the system build does not fulfill the user’s </a:t>
            </a:r>
            <a:br>
              <a:rPr lang="en-US" dirty="0"/>
            </a:br>
            <a:r>
              <a:rPr lang="en-US" dirty="0"/>
              <a:t>needs &amp; requirements</a:t>
            </a:r>
            <a:r>
              <a:rPr lang="en-US" dirty="0" smtClean="0"/>
              <a:t>.</a:t>
            </a:r>
            <a:endParaRPr lang="en-US" sz="2600" dirty="0"/>
          </a:p>
          <a:p>
            <a:pPr marL="0" indent="-11113">
              <a:lnSpc>
                <a:spcPct val="100000"/>
              </a:lnSpc>
              <a:buNone/>
            </a:pPr>
            <a:endParaRPr lang="en-US" sz="2600" dirty="0"/>
          </a:p>
        </p:txBody>
      </p:sp>
      <p:sp>
        <p:nvSpPr>
          <p:cNvPr id="5" name="Slide Number Placeholder 4">
            <a:extLst>
              <a:ext uri="{FF2B5EF4-FFF2-40B4-BE49-F238E27FC236}">
                <a16:creationId xmlns:a16="http://schemas.microsoft.com/office/drawing/2014/main" id="{BD0C7F77-931F-4015-918C-A07B1973C647}"/>
              </a:ext>
            </a:extLst>
          </p:cNvPr>
          <p:cNvSpPr>
            <a:spLocks noGrp="1"/>
          </p:cNvSpPr>
          <p:nvPr>
            <p:ph type="sldNum" sz="quarter" idx="12"/>
          </p:nvPr>
        </p:nvSpPr>
        <p:spPr/>
        <p:txBody>
          <a:bodyPr/>
          <a:lstStyle/>
          <a:p>
            <a:fld id="{E31375A4-56A4-47D6-9801-1991572033F7}" type="slidenum">
              <a:rPr lang="en-US" smtClean="0"/>
              <a:pPr/>
              <a:t>77</a:t>
            </a:fld>
            <a:endParaRPr lang="en-US"/>
          </a:p>
        </p:txBody>
      </p:sp>
      <p:pic>
        <p:nvPicPr>
          <p:cNvPr id="2050" name="Picture 2" descr="Image result for The absence of Errors is a Fallacy">
            <a:extLst>
              <a:ext uri="{FF2B5EF4-FFF2-40B4-BE49-F238E27FC236}">
                <a16:creationId xmlns:a16="http://schemas.microsoft.com/office/drawing/2014/main" id="{416E0C22-7896-4998-8302-001C23A653A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15551" y="4271853"/>
            <a:ext cx="3152500" cy="1626027"/>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0675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2"/>
          <p:cNvSpPr>
            <a:spLocks noGrp="1"/>
          </p:cNvSpPr>
          <p:nvPr>
            <p:ph type="title"/>
          </p:nvPr>
        </p:nvSpPr>
        <p:spPr/>
        <p:txBody>
          <a:bodyPr/>
          <a:lstStyle/>
          <a:p>
            <a:r>
              <a:rPr lang="en-US" dirty="0"/>
              <a:t>Make No Assumptions </a:t>
            </a:r>
            <a:endParaRPr lang="en-US" sz="4400" dirty="0"/>
          </a:p>
        </p:txBody>
      </p:sp>
      <p:sp>
        <p:nvSpPr>
          <p:cNvPr id="71682" name="Rectangle 3"/>
          <p:cNvSpPr>
            <a:spLocks noGrp="1"/>
          </p:cNvSpPr>
          <p:nvPr>
            <p:ph idx="1"/>
          </p:nvPr>
        </p:nvSpPr>
        <p:spPr>
          <a:xfrm>
            <a:off x="838200" y="1981201"/>
            <a:ext cx="6912312" cy="3809999"/>
          </a:xfrm>
        </p:spPr>
        <p:txBody>
          <a:bodyPr/>
          <a:lstStyle/>
          <a:p>
            <a:pPr marL="0" indent="0">
              <a:buNone/>
            </a:pPr>
            <a:r>
              <a:rPr lang="en-US" sz="3600" dirty="0"/>
              <a:t>Do not assume that no new defects will be found.</a:t>
            </a:r>
            <a:endParaRPr lang="en-US" sz="4000" dirty="0"/>
          </a:p>
        </p:txBody>
      </p:sp>
      <p:pic>
        <p:nvPicPr>
          <p:cNvPr id="288774" name="Picture 6" descr="Ariane 5 mock-up">
            <a:hlinkClick r:id="rId3" tooltip="Ariane 5 mock-u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93000" y="1569720"/>
            <a:ext cx="3860800" cy="46329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B543A0FD-1CA6-4228-86A2-78061B4844C8}" type="slidenum">
              <a:rPr lang="en-US" smtClean="0"/>
              <a:t>78</a:t>
            </a:fld>
            <a:endParaRPr lang="en-US"/>
          </a:p>
        </p:txBody>
      </p:sp>
    </p:spTree>
    <p:extLst>
      <p:ext uri="{BB962C8B-B14F-4D97-AF65-F5344CB8AC3E}">
        <p14:creationId xmlns:p14="http://schemas.microsoft.com/office/powerpoint/2010/main" val="2355158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288774"/>
                                        </p:tgtEl>
                                        <p:attrNameLst>
                                          <p:attrName>style.visibility</p:attrName>
                                        </p:attrNameLst>
                                      </p:cBhvr>
                                      <p:to>
                                        <p:strVal val="visible"/>
                                      </p:to>
                                    </p:set>
                                    <p:animEffect transition="in" filter="dissolve">
                                      <p:cBhvr>
                                        <p:cTn id="11" dur="500"/>
                                        <p:tgtEl>
                                          <p:spTgt spid="2887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2"/>
          <p:cNvSpPr>
            <a:spLocks noGrp="1"/>
          </p:cNvSpPr>
          <p:nvPr>
            <p:ph type="title"/>
          </p:nvPr>
        </p:nvSpPr>
        <p:spPr/>
        <p:txBody>
          <a:bodyPr/>
          <a:lstStyle/>
          <a:p>
            <a:r>
              <a:rPr lang="en-US" dirty="0"/>
              <a:t>Define Expected Output</a:t>
            </a:r>
            <a:endParaRPr lang="en-US" sz="4400" b="1" dirty="0"/>
          </a:p>
        </p:txBody>
      </p:sp>
      <p:sp>
        <p:nvSpPr>
          <p:cNvPr id="73730" name="Rectangle 3"/>
          <p:cNvSpPr>
            <a:spLocks noGrp="1"/>
          </p:cNvSpPr>
          <p:nvPr>
            <p:ph idx="1"/>
          </p:nvPr>
        </p:nvSpPr>
        <p:spPr/>
        <p:txBody>
          <a:bodyPr/>
          <a:lstStyle/>
          <a:p>
            <a:pPr>
              <a:lnSpc>
                <a:spcPct val="90000"/>
              </a:lnSpc>
            </a:pPr>
            <a:r>
              <a:rPr lang="en-US" sz="2800" dirty="0"/>
              <a:t>Each test case must include the expected output.</a:t>
            </a:r>
          </a:p>
          <a:p>
            <a:pPr>
              <a:lnSpc>
                <a:spcPct val="90000"/>
              </a:lnSpc>
            </a:pPr>
            <a:r>
              <a:rPr lang="en-US" sz="2800" dirty="0"/>
              <a:t>The output of each test must be thoroughly inspected.</a:t>
            </a:r>
          </a:p>
          <a:p>
            <a:pPr lvl="1">
              <a:lnSpc>
                <a:spcPct val="90000"/>
              </a:lnSpc>
            </a:pPr>
            <a:r>
              <a:rPr lang="en-US" sz="2800" dirty="0"/>
              <a:t>Preferably: automated inspection, assertions </a:t>
            </a:r>
          </a:p>
        </p:txBody>
      </p:sp>
      <p:grpSp>
        <p:nvGrpSpPr>
          <p:cNvPr id="290826" name="Group 10"/>
          <p:cNvGrpSpPr>
            <a:grpSpLocks/>
          </p:cNvGrpSpPr>
          <p:nvPr/>
        </p:nvGrpSpPr>
        <p:grpSpPr bwMode="auto">
          <a:xfrm>
            <a:off x="1828800" y="3553936"/>
            <a:ext cx="8348134" cy="2606675"/>
            <a:chOff x="912" y="2160"/>
            <a:chExt cx="3944" cy="1642"/>
          </a:xfrm>
        </p:grpSpPr>
        <p:pic>
          <p:nvPicPr>
            <p:cNvPr id="290820"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8" y="2304"/>
              <a:ext cx="1448" cy="1056"/>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27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pic>
        <p:pic>
          <p:nvPicPr>
            <p:cNvPr id="290821"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4" y="2256"/>
              <a:ext cx="768" cy="1174"/>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27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pic>
        <p:sp>
          <p:nvSpPr>
            <p:cNvPr id="290822" name="Rectangle 6"/>
            <p:cNvSpPr>
              <a:spLocks noChangeArrowheads="1"/>
            </p:cNvSpPr>
            <p:nvPr/>
          </p:nvSpPr>
          <p:spPr bwMode="auto">
            <a:xfrm>
              <a:off x="3936" y="3456"/>
              <a:ext cx="868" cy="250"/>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27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lIns="90487" tIns="44450" rIns="90487" bIns="44450">
              <a:spAutoFit/>
            </a:bodyPr>
            <a:lstStyle/>
            <a:p>
              <a:pPr eaLnBrk="0" hangingPunct="0">
                <a:defRPr/>
              </a:pPr>
              <a:r>
                <a:rPr lang="en-US" sz="2000" b="1" dirty="0">
                  <a:effectLst>
                    <a:outerShdw blurRad="38100" dist="38100" dir="2700000" algn="tl">
                      <a:srgbClr val="DDDDDD"/>
                    </a:outerShdw>
                  </a:effectLst>
                  <a:latin typeface="Helvetica" charset="0"/>
                  <a:cs typeface="Arial" charset="0"/>
                </a:rPr>
                <a:t>Actual output</a:t>
              </a:r>
            </a:p>
          </p:txBody>
        </p:sp>
        <p:sp>
          <p:nvSpPr>
            <p:cNvPr id="290823" name="Rectangle 7"/>
            <p:cNvSpPr>
              <a:spLocks noChangeArrowheads="1"/>
            </p:cNvSpPr>
            <p:nvPr/>
          </p:nvSpPr>
          <p:spPr bwMode="auto">
            <a:xfrm>
              <a:off x="912" y="3552"/>
              <a:ext cx="1038" cy="250"/>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27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lIns="90487" tIns="44450" rIns="90487" bIns="44450">
              <a:spAutoFit/>
            </a:bodyPr>
            <a:lstStyle/>
            <a:p>
              <a:pPr eaLnBrk="0" hangingPunct="0">
                <a:defRPr/>
              </a:pPr>
              <a:r>
                <a:rPr lang="en-US" sz="2000" b="1" dirty="0">
                  <a:effectLst>
                    <a:outerShdw blurRad="38100" dist="38100" dir="2700000" algn="tl">
                      <a:srgbClr val="DDDDDD"/>
                    </a:outerShdw>
                  </a:effectLst>
                  <a:latin typeface="Helvetica" charset="0"/>
                  <a:cs typeface="Arial" charset="0"/>
                </a:rPr>
                <a:t>Expected output</a:t>
              </a:r>
            </a:p>
          </p:txBody>
        </p:sp>
        <p:sp>
          <p:nvSpPr>
            <p:cNvPr id="290824" name="Line 8"/>
            <p:cNvSpPr>
              <a:spLocks noChangeShapeType="1"/>
            </p:cNvSpPr>
            <p:nvPr/>
          </p:nvSpPr>
          <p:spPr bwMode="auto">
            <a:xfrm>
              <a:off x="2160" y="2544"/>
              <a:ext cx="1296" cy="0"/>
            </a:xfrm>
            <a:prstGeom prst="line">
              <a:avLst/>
            </a:prstGeom>
            <a:noFill/>
            <a:ln w="127000">
              <a:solidFill>
                <a:schemeClr val="tx2"/>
              </a:solidFill>
              <a:round/>
              <a:headEnd type="triangle" w="med" len="lg"/>
              <a:tailEnd type="triangle" w="med"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90825" name="Text Box 9"/>
            <p:cNvSpPr txBox="1">
              <a:spLocks noChangeArrowheads="1"/>
            </p:cNvSpPr>
            <p:nvPr/>
          </p:nvSpPr>
          <p:spPr bwMode="auto">
            <a:xfrm>
              <a:off x="2688" y="2160"/>
              <a:ext cx="154" cy="2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defRPr/>
              </a:pPr>
              <a:r>
                <a:rPr lang="en-US" b="1" dirty="0">
                  <a:cs typeface="Arial" charset="0"/>
                </a:rPr>
                <a:t>?</a:t>
              </a:r>
              <a:endParaRPr lang="en-US" sz="1800" dirty="0">
                <a:cs typeface="Arial" charset="0"/>
              </a:endParaRPr>
            </a:p>
          </p:txBody>
        </p:sp>
      </p:grpSp>
      <p:sp>
        <p:nvSpPr>
          <p:cNvPr id="2" name="Slide Number Placeholder 1"/>
          <p:cNvSpPr>
            <a:spLocks noGrp="1"/>
          </p:cNvSpPr>
          <p:nvPr>
            <p:ph type="sldNum" sz="quarter" idx="12"/>
          </p:nvPr>
        </p:nvSpPr>
        <p:spPr/>
        <p:txBody>
          <a:bodyPr/>
          <a:lstStyle/>
          <a:p>
            <a:fld id="{B543A0FD-1CA6-4228-86A2-78061B4844C8}" type="slidenum">
              <a:rPr lang="en-US" smtClean="0"/>
              <a:t>79</a:t>
            </a:fld>
            <a:endParaRPr lang="en-US"/>
          </a:p>
        </p:txBody>
      </p:sp>
    </p:spTree>
    <p:extLst>
      <p:ext uri="{BB962C8B-B14F-4D97-AF65-F5344CB8AC3E}">
        <p14:creationId xmlns:p14="http://schemas.microsoft.com/office/powerpoint/2010/main" val="855621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73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730">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730">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290826"/>
                                        </p:tgtEl>
                                        <p:attrNameLst>
                                          <p:attrName>style.visibility</p:attrName>
                                        </p:attrNameLst>
                                      </p:cBhvr>
                                      <p:to>
                                        <p:strVal val="visible"/>
                                      </p:to>
                                    </p:set>
                                    <p:animEffect transition="in" filter="dissolve">
                                      <p:cBhvr>
                                        <p:cTn id="19" dur="500"/>
                                        <p:tgtEl>
                                          <p:spTgt spid="290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Why Software Testing is Important?</a:t>
            </a:r>
          </a:p>
        </p:txBody>
      </p:sp>
      <p:sp>
        <p:nvSpPr>
          <p:cNvPr id="3" name="Content Placeholder 2">
            <a:extLst>
              <a:ext uri="{FF2B5EF4-FFF2-40B4-BE49-F238E27FC236}">
                <a16:creationId xmlns:a16="http://schemas.microsoft.com/office/drawing/2014/main" id="{E6CEC10E-E948-477D-B407-CFD62B291428}"/>
              </a:ext>
            </a:extLst>
          </p:cNvPr>
          <p:cNvSpPr>
            <a:spLocks noGrp="1"/>
          </p:cNvSpPr>
          <p:nvPr>
            <p:ph idx="1"/>
          </p:nvPr>
        </p:nvSpPr>
        <p:spPr>
          <a:xfrm>
            <a:off x="1295400" y="1741056"/>
            <a:ext cx="9601200" cy="3809999"/>
          </a:xfrm>
        </p:spPr>
        <p:txBody>
          <a:bodyPr/>
          <a:lstStyle/>
          <a:p>
            <a:r>
              <a:rPr lang="en-US" dirty="0"/>
              <a:t>$1.2 billion military satellite launch</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8</a:t>
            </a:fld>
            <a:endParaRPr lang="en-US"/>
          </a:p>
        </p:txBody>
      </p:sp>
      <p:sp>
        <p:nvSpPr>
          <p:cNvPr id="6" name="Rectangle 5">
            <a:extLst>
              <a:ext uri="{FF2B5EF4-FFF2-40B4-BE49-F238E27FC236}">
                <a16:creationId xmlns:a16="http://schemas.microsoft.com/office/drawing/2014/main" id="{687DC1AF-7B37-4074-B479-CEB1CF104889}"/>
              </a:ext>
            </a:extLst>
          </p:cNvPr>
          <p:cNvSpPr/>
          <p:nvPr/>
        </p:nvSpPr>
        <p:spPr>
          <a:xfrm>
            <a:off x="1295400" y="5393823"/>
            <a:ext cx="9679710" cy="400110"/>
          </a:xfrm>
          <a:prstGeom prst="rect">
            <a:avLst/>
          </a:prstGeom>
        </p:spPr>
        <p:txBody>
          <a:bodyPr wrap="square">
            <a:spAutoFit/>
          </a:bodyPr>
          <a:lstStyle/>
          <a:p>
            <a:r>
              <a:rPr lang="en-US" sz="2000" b="1" dirty="0"/>
              <a:t>Failed</a:t>
            </a:r>
            <a:r>
              <a:rPr lang="en-US" sz="2000" dirty="0"/>
              <a:t> In April of 1999 because of </a:t>
            </a:r>
            <a:r>
              <a:rPr lang="en-US" sz="2000" dirty="0">
                <a:solidFill>
                  <a:srgbClr val="D15A3E"/>
                </a:solidFill>
              </a:rPr>
              <a:t>a software bug. </a:t>
            </a:r>
            <a:r>
              <a:rPr lang="en-US" sz="2000" dirty="0"/>
              <a:t>The costliest accident in history</a:t>
            </a:r>
            <a:r>
              <a:rPr lang="en-US" sz="2000" dirty="0">
                <a:solidFill>
                  <a:srgbClr val="D15A3E"/>
                </a:solidFill>
              </a:rPr>
              <a:t> </a:t>
            </a:r>
            <a:endParaRPr lang="en-US" sz="2000" dirty="0"/>
          </a:p>
        </p:txBody>
      </p:sp>
      <p:pic>
        <p:nvPicPr>
          <p:cNvPr id="7" name="Picture 6">
            <a:extLst>
              <a:ext uri="{FF2B5EF4-FFF2-40B4-BE49-F238E27FC236}">
                <a16:creationId xmlns:a16="http://schemas.microsoft.com/office/drawing/2014/main" id="{1EFDB443-09A1-4029-A093-78A486863C83}"/>
              </a:ext>
            </a:extLst>
          </p:cNvPr>
          <p:cNvPicPr>
            <a:picLocks noChangeAspect="1"/>
          </p:cNvPicPr>
          <p:nvPr/>
        </p:nvPicPr>
        <p:blipFill>
          <a:blip r:embed="rId2"/>
          <a:stretch>
            <a:fillRect/>
          </a:stretch>
        </p:blipFill>
        <p:spPr>
          <a:xfrm>
            <a:off x="3361441" y="2464173"/>
            <a:ext cx="4658609" cy="2686772"/>
          </a:xfrm>
          <a:prstGeom prst="rect">
            <a:avLst/>
          </a:prstGeom>
        </p:spPr>
      </p:pic>
    </p:spTree>
    <p:extLst>
      <p:ext uri="{BB962C8B-B14F-4D97-AF65-F5344CB8AC3E}">
        <p14:creationId xmlns:p14="http://schemas.microsoft.com/office/powerpoint/2010/main" val="4008288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Title 1"/>
          <p:cNvSpPr>
            <a:spLocks noGrp="1"/>
          </p:cNvSpPr>
          <p:nvPr>
            <p:ph type="title"/>
          </p:nvPr>
        </p:nvSpPr>
        <p:spPr/>
        <p:txBody>
          <a:bodyPr/>
          <a:lstStyle/>
          <a:p>
            <a:pPr marL="514350" indent="-514350"/>
            <a:r>
              <a:rPr lang="en-US" dirty="0"/>
              <a:t>Test the Invalid and Unexpected</a:t>
            </a:r>
            <a:endParaRPr lang="en-US" sz="4400" dirty="0"/>
          </a:p>
        </p:txBody>
      </p:sp>
      <p:sp>
        <p:nvSpPr>
          <p:cNvPr id="77826" name="Content Placeholder 2"/>
          <p:cNvSpPr>
            <a:spLocks noGrp="1"/>
          </p:cNvSpPr>
          <p:nvPr>
            <p:ph idx="1"/>
          </p:nvPr>
        </p:nvSpPr>
        <p:spPr/>
        <p:txBody>
          <a:bodyPr>
            <a:normAutofit/>
          </a:bodyPr>
          <a:lstStyle/>
          <a:p>
            <a:r>
              <a:rPr lang="en-US" sz="3200" dirty="0"/>
              <a:t>Test input conditions that a</a:t>
            </a:r>
            <a:r>
              <a:rPr lang="en-US" sz="3200" dirty="0">
                <a:solidFill>
                  <a:srgbClr val="2D2E2D"/>
                </a:solidFill>
              </a:rPr>
              <a:t>re </a:t>
            </a:r>
          </a:p>
          <a:p>
            <a:pPr marL="731838" lvl="1" indent="-457200">
              <a:buFont typeface="+mj-lt"/>
              <a:buAutoNum type="alphaLcParenR"/>
            </a:pPr>
            <a:r>
              <a:rPr lang="en-US" sz="3200" dirty="0">
                <a:solidFill>
                  <a:srgbClr val="2D2E2D"/>
                </a:solidFill>
              </a:rPr>
              <a:t>valid and expected</a:t>
            </a:r>
          </a:p>
          <a:p>
            <a:pPr marL="731838" lvl="1" indent="-457200">
              <a:buFont typeface="+mj-lt"/>
              <a:buAutoNum type="alphaLcParenR"/>
            </a:pPr>
            <a:r>
              <a:rPr lang="en-US" sz="3200" dirty="0">
                <a:solidFill>
                  <a:schemeClr val="accent1"/>
                </a:solidFill>
              </a:rPr>
              <a:t>invalid and unexpected</a:t>
            </a:r>
            <a:endParaRPr lang="en-US" sz="3200" dirty="0">
              <a:solidFill>
                <a:srgbClr val="2D2E2D"/>
              </a:solidFill>
            </a:endParaRPr>
          </a:p>
          <a:p>
            <a:r>
              <a:rPr lang="en-US" sz="3200" dirty="0"/>
              <a:t>Test a program to see whether it</a:t>
            </a:r>
          </a:p>
          <a:p>
            <a:pPr marL="731838" lvl="1" indent="-457200">
              <a:buFont typeface="+mj-lt"/>
              <a:buAutoNum type="alphaLcParenR"/>
            </a:pPr>
            <a:r>
              <a:rPr lang="en-US" sz="3200" dirty="0">
                <a:solidFill>
                  <a:srgbClr val="D15A3E"/>
                </a:solidFill>
              </a:rPr>
              <a:t>does not do what it is supposed to do</a:t>
            </a:r>
          </a:p>
          <a:p>
            <a:pPr marL="912813" lvl="2" indent="-342900"/>
            <a:r>
              <a:rPr lang="en-US" sz="2800" dirty="0">
                <a:solidFill>
                  <a:srgbClr val="000000"/>
                </a:solidFill>
              </a:rPr>
              <a:t>perform some but not all the required functions</a:t>
            </a:r>
          </a:p>
          <a:p>
            <a:pPr marL="731838" lvl="1" indent="-457200">
              <a:buFont typeface="+mj-lt"/>
              <a:buAutoNum type="alphaLcParenR"/>
            </a:pPr>
            <a:r>
              <a:rPr lang="en-US" sz="3200" dirty="0">
                <a:solidFill>
                  <a:srgbClr val="D15A3E"/>
                </a:solidFill>
              </a:rPr>
              <a:t>does what it is not supposed to do</a:t>
            </a:r>
          </a:p>
          <a:p>
            <a:pPr marL="912813" lvl="2" indent="-342900"/>
            <a:r>
              <a:rPr lang="en-US" sz="2800" dirty="0">
                <a:solidFill>
                  <a:srgbClr val="000000"/>
                </a:solidFill>
              </a:rPr>
              <a:t>perform unnecessary functions, undesired side-effects</a:t>
            </a:r>
            <a:endParaRPr lang="en-US" sz="3200" dirty="0">
              <a:solidFill>
                <a:srgbClr val="FF0000"/>
              </a:solidFill>
            </a:endParaRPr>
          </a:p>
        </p:txBody>
      </p:sp>
      <p:sp>
        <p:nvSpPr>
          <p:cNvPr id="2" name="Slide Number Placeholder 1"/>
          <p:cNvSpPr>
            <a:spLocks noGrp="1"/>
          </p:cNvSpPr>
          <p:nvPr>
            <p:ph type="sldNum" sz="quarter" idx="12"/>
          </p:nvPr>
        </p:nvSpPr>
        <p:spPr/>
        <p:txBody>
          <a:bodyPr/>
          <a:lstStyle/>
          <a:p>
            <a:fld id="{B543A0FD-1CA6-4228-86A2-78061B4844C8}" type="slidenum">
              <a:rPr lang="en-US" smtClean="0"/>
              <a:t>80</a:t>
            </a:fld>
            <a:endParaRPr lang="en-US"/>
          </a:p>
        </p:txBody>
      </p:sp>
    </p:spTree>
    <p:extLst>
      <p:ext uri="{BB962C8B-B14F-4D97-AF65-F5344CB8AC3E}">
        <p14:creationId xmlns:p14="http://schemas.microsoft.com/office/powerpoint/2010/main" val="172126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82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8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782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782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782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782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782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6" grpId="0" build="p" bldLvl="2"/>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Title 1"/>
          <p:cNvSpPr>
            <a:spLocks noGrp="1"/>
          </p:cNvSpPr>
          <p:nvPr>
            <p:ph type="title"/>
          </p:nvPr>
        </p:nvSpPr>
        <p:spPr/>
        <p:txBody>
          <a:bodyPr/>
          <a:lstStyle/>
          <a:p>
            <a:pPr marL="514350" indent="-514350"/>
            <a:r>
              <a:rPr lang="en-US" dirty="0"/>
              <a:t>Test Independently</a:t>
            </a:r>
          </a:p>
        </p:txBody>
      </p:sp>
      <p:sp>
        <p:nvSpPr>
          <p:cNvPr id="75778" name="Content Placeholder 2"/>
          <p:cNvSpPr>
            <a:spLocks noGrp="1"/>
          </p:cNvSpPr>
          <p:nvPr>
            <p:ph idx="1"/>
          </p:nvPr>
        </p:nvSpPr>
        <p:spPr/>
        <p:txBody>
          <a:bodyPr/>
          <a:lstStyle/>
          <a:p>
            <a:pPr marL="0" indent="0">
              <a:buNone/>
            </a:pPr>
            <a:r>
              <a:rPr lang="en-US" sz="3600" dirty="0"/>
              <a:t>A program should be tested by independent testers. </a:t>
            </a:r>
          </a:p>
        </p:txBody>
      </p:sp>
      <p:sp>
        <p:nvSpPr>
          <p:cNvPr id="231431" name="Rectangle 7"/>
          <p:cNvSpPr>
            <a:spLocks noChangeArrowheads="1"/>
          </p:cNvSpPr>
          <p:nvPr/>
        </p:nvSpPr>
        <p:spPr bwMode="auto">
          <a:xfrm>
            <a:off x="675218" y="4603751"/>
            <a:ext cx="182741" cy="643766"/>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lIns="90487" tIns="44450" rIns="90487" bIns="44450">
            <a:spAutoFit/>
          </a:bodyPr>
          <a:lstStyle/>
          <a:p>
            <a:pPr eaLnBrk="0" hangingPunct="0">
              <a:defRPr/>
            </a:pPr>
            <a:endParaRPr lang="en-US" sz="1800" b="1" dirty="0">
              <a:effectLst>
                <a:outerShdw blurRad="38100" dist="38100" dir="2700000" algn="tl">
                  <a:srgbClr val="DDDDDD"/>
                </a:outerShdw>
              </a:effectLst>
              <a:latin typeface="Helvetica" charset="0"/>
              <a:cs typeface="Arial" charset="0"/>
            </a:endParaRPr>
          </a:p>
          <a:p>
            <a:pPr eaLnBrk="0" hangingPunct="0">
              <a:defRPr/>
            </a:pPr>
            <a:endParaRPr lang="en-US" sz="1800" b="1" dirty="0">
              <a:effectLst>
                <a:outerShdw blurRad="38100" dist="38100" dir="2700000" algn="tl">
                  <a:srgbClr val="DDDDDD"/>
                </a:outerShdw>
              </a:effectLst>
              <a:latin typeface="Helvetica" charset="0"/>
              <a:cs typeface="Arial" charset="0"/>
            </a:endParaRPr>
          </a:p>
        </p:txBody>
      </p:sp>
      <p:grpSp>
        <p:nvGrpSpPr>
          <p:cNvPr id="231441" name="Group 17"/>
          <p:cNvGrpSpPr>
            <a:grpSpLocks/>
          </p:cNvGrpSpPr>
          <p:nvPr/>
        </p:nvGrpSpPr>
        <p:grpSpPr bwMode="auto">
          <a:xfrm>
            <a:off x="6096001" y="3048000"/>
            <a:ext cx="3801203" cy="2922715"/>
            <a:chOff x="2815" y="1872"/>
            <a:chExt cx="1888" cy="2135"/>
          </a:xfrm>
        </p:grpSpPr>
        <p:sp>
          <p:nvSpPr>
            <p:cNvPr id="231429" name="Rectangle 5"/>
            <p:cNvSpPr>
              <a:spLocks noChangeArrowheads="1"/>
            </p:cNvSpPr>
            <p:nvPr/>
          </p:nvSpPr>
          <p:spPr bwMode="auto">
            <a:xfrm>
              <a:off x="2815" y="2904"/>
              <a:ext cx="1731" cy="380"/>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lIns="90487" tIns="44450" rIns="90487" bIns="44450">
              <a:spAutoFit/>
            </a:bodyPr>
            <a:lstStyle/>
            <a:p>
              <a:pPr eaLnBrk="0" hangingPunct="0">
                <a:defRPr/>
              </a:pPr>
              <a:r>
                <a:rPr lang="en-US" sz="2800" b="1" i="1" dirty="0">
                  <a:effectLst>
                    <a:outerShdw blurRad="38100" dist="38100" dir="2700000" algn="tl">
                      <a:srgbClr val="DDDDDD"/>
                    </a:outerShdw>
                  </a:effectLst>
                  <a:latin typeface="Helvetica" charset="0"/>
                  <a:cs typeface="Arial" charset="0"/>
                </a:rPr>
                <a:t>independent tester</a:t>
              </a:r>
            </a:p>
          </p:txBody>
        </p:sp>
        <p:sp>
          <p:nvSpPr>
            <p:cNvPr id="231434" name="Rectangle 10"/>
            <p:cNvSpPr>
              <a:spLocks noChangeArrowheads="1"/>
            </p:cNvSpPr>
            <p:nvPr/>
          </p:nvSpPr>
          <p:spPr bwMode="auto">
            <a:xfrm>
              <a:off x="3032" y="3312"/>
              <a:ext cx="1671" cy="470"/>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lIns="90487" tIns="44450" rIns="90487" bIns="44450">
              <a:spAutoFit/>
            </a:bodyPr>
            <a:lstStyle/>
            <a:p>
              <a:pPr eaLnBrk="0" hangingPunct="0">
                <a:defRPr/>
              </a:pPr>
              <a:r>
                <a:rPr lang="en-US" sz="1800" b="1" dirty="0">
                  <a:effectLst>
                    <a:outerShdw blurRad="38100" dist="38100" dir="2700000" algn="tl">
                      <a:srgbClr val="DDDDDD"/>
                    </a:outerShdw>
                  </a:effectLst>
                  <a:latin typeface="Helvetica" charset="0"/>
                  <a:cs typeface="Arial" charset="0"/>
                </a:rPr>
                <a:t>Must learn about the system,</a:t>
              </a:r>
            </a:p>
            <a:p>
              <a:pPr eaLnBrk="0" hangingPunct="0">
                <a:defRPr/>
              </a:pPr>
              <a:endParaRPr lang="en-US" sz="1800" b="1" dirty="0">
                <a:effectLst>
                  <a:outerShdw blurRad="38100" dist="38100" dir="2700000" algn="tl">
                    <a:srgbClr val="DDDDDD"/>
                  </a:outerShdw>
                </a:effectLst>
                <a:latin typeface="Helvetica" charset="0"/>
                <a:cs typeface="Arial" charset="0"/>
              </a:endParaRPr>
            </a:p>
          </p:txBody>
        </p:sp>
        <p:sp>
          <p:nvSpPr>
            <p:cNvPr id="231435" name="Rectangle 11"/>
            <p:cNvSpPr>
              <a:spLocks noChangeArrowheads="1"/>
            </p:cNvSpPr>
            <p:nvPr/>
          </p:nvSpPr>
          <p:spPr bwMode="auto">
            <a:xfrm>
              <a:off x="3032" y="3537"/>
              <a:ext cx="91" cy="470"/>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lIns="90487" tIns="44450" rIns="90487" bIns="44450">
              <a:spAutoFit/>
            </a:bodyPr>
            <a:lstStyle/>
            <a:p>
              <a:pPr eaLnBrk="0" hangingPunct="0">
                <a:defRPr/>
              </a:pPr>
              <a:endParaRPr lang="en-US" sz="1800" b="1" dirty="0">
                <a:effectLst>
                  <a:outerShdw blurRad="38100" dist="38100" dir="2700000" algn="tl">
                    <a:srgbClr val="DDDDDD"/>
                  </a:outerShdw>
                </a:effectLst>
                <a:latin typeface="Helvetica" charset="0"/>
                <a:cs typeface="Arial" charset="0"/>
              </a:endParaRPr>
            </a:p>
            <a:p>
              <a:pPr eaLnBrk="0" hangingPunct="0">
                <a:defRPr/>
              </a:pPr>
              <a:endParaRPr lang="en-US" sz="1800" b="1" dirty="0">
                <a:effectLst>
                  <a:outerShdw blurRad="38100" dist="38100" dir="2700000" algn="tl">
                    <a:srgbClr val="DDDDDD"/>
                  </a:outerShdw>
                </a:effectLst>
                <a:latin typeface="Helvetica" charset="0"/>
                <a:cs typeface="Arial" charset="0"/>
              </a:endParaRPr>
            </a:p>
          </p:txBody>
        </p:sp>
        <p:sp>
          <p:nvSpPr>
            <p:cNvPr id="231436" name="Rectangle 12"/>
            <p:cNvSpPr>
              <a:spLocks noChangeArrowheads="1"/>
            </p:cNvSpPr>
            <p:nvPr/>
          </p:nvSpPr>
          <p:spPr bwMode="auto">
            <a:xfrm>
              <a:off x="3040" y="3519"/>
              <a:ext cx="1549" cy="470"/>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lIns="90487" tIns="44450" rIns="90487" bIns="44450">
              <a:spAutoFit/>
            </a:bodyPr>
            <a:lstStyle/>
            <a:p>
              <a:pPr eaLnBrk="0" hangingPunct="0">
                <a:defRPr/>
              </a:pPr>
              <a:r>
                <a:rPr lang="en-US" sz="1800" b="1" dirty="0">
                  <a:effectLst>
                    <a:outerShdw blurRad="38100" dist="38100" dir="2700000" algn="tl">
                      <a:srgbClr val="DDDDDD"/>
                    </a:outerShdw>
                  </a:effectLst>
                  <a:latin typeface="Helvetica" charset="0"/>
                  <a:cs typeface="Arial" charset="0"/>
                </a:rPr>
                <a:t>but, will attempt to break it</a:t>
              </a:r>
            </a:p>
            <a:p>
              <a:pPr eaLnBrk="0" hangingPunct="0">
                <a:defRPr/>
              </a:pPr>
              <a:endParaRPr lang="en-US" sz="1800" b="1" dirty="0">
                <a:effectLst>
                  <a:outerShdw blurRad="38100" dist="38100" dir="2700000" algn="tl">
                    <a:srgbClr val="DDDDDD"/>
                  </a:outerShdw>
                </a:effectLst>
                <a:latin typeface="Helvetica" charset="0"/>
                <a:cs typeface="Arial" charset="0"/>
              </a:endParaRPr>
            </a:p>
          </p:txBody>
        </p:sp>
        <p:sp>
          <p:nvSpPr>
            <p:cNvPr id="231437" name="Rectangle 13"/>
            <p:cNvSpPr>
              <a:spLocks noChangeArrowheads="1"/>
            </p:cNvSpPr>
            <p:nvPr/>
          </p:nvSpPr>
          <p:spPr bwMode="auto">
            <a:xfrm>
              <a:off x="3048" y="3735"/>
              <a:ext cx="1403" cy="268"/>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lIns="90487" tIns="44450" rIns="90487" bIns="44450">
              <a:spAutoFit/>
            </a:bodyPr>
            <a:lstStyle/>
            <a:p>
              <a:pPr eaLnBrk="0" hangingPunct="0">
                <a:defRPr/>
              </a:pPr>
              <a:r>
                <a:rPr lang="en-US" sz="1800" b="1" dirty="0">
                  <a:effectLst>
                    <a:outerShdw blurRad="38100" dist="38100" dir="2700000" algn="tl">
                      <a:srgbClr val="DDDDDD"/>
                    </a:outerShdw>
                  </a:effectLst>
                  <a:latin typeface="Helvetica" charset="0"/>
                  <a:cs typeface="Arial" charset="0"/>
                </a:rPr>
                <a:t>and, is driven by quality</a:t>
              </a:r>
            </a:p>
          </p:txBody>
        </p:sp>
        <p:pic>
          <p:nvPicPr>
            <p:cNvPr id="231438" name="Picture 1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6" y="1872"/>
              <a:ext cx="1200" cy="1024"/>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27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pic>
      </p:grpSp>
      <p:grpSp>
        <p:nvGrpSpPr>
          <p:cNvPr id="231440" name="Group 16"/>
          <p:cNvGrpSpPr>
            <a:grpSpLocks/>
          </p:cNvGrpSpPr>
          <p:nvPr/>
        </p:nvGrpSpPr>
        <p:grpSpPr bwMode="auto">
          <a:xfrm>
            <a:off x="1828801" y="3048000"/>
            <a:ext cx="3175697" cy="2863285"/>
            <a:chOff x="712" y="1872"/>
            <a:chExt cx="1669" cy="2147"/>
          </a:xfrm>
        </p:grpSpPr>
        <p:sp>
          <p:nvSpPr>
            <p:cNvPr id="231428" name="Rectangle 4"/>
            <p:cNvSpPr>
              <a:spLocks noChangeArrowheads="1"/>
            </p:cNvSpPr>
            <p:nvPr/>
          </p:nvSpPr>
          <p:spPr bwMode="auto">
            <a:xfrm>
              <a:off x="943" y="2895"/>
              <a:ext cx="1035" cy="390"/>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lIns="90487" tIns="44450" rIns="90487" bIns="44450">
              <a:spAutoFit/>
            </a:bodyPr>
            <a:lstStyle/>
            <a:p>
              <a:pPr eaLnBrk="0" hangingPunct="0">
                <a:defRPr/>
              </a:pPr>
              <a:r>
                <a:rPr lang="en-US" sz="2800" b="1" i="1" dirty="0">
                  <a:effectLst>
                    <a:outerShdw blurRad="38100" dist="38100" dir="2700000" algn="tl">
                      <a:srgbClr val="DDDDDD"/>
                    </a:outerShdw>
                  </a:effectLst>
                  <a:latin typeface="Helvetica" charset="0"/>
                  <a:cs typeface="Arial" charset="0"/>
                </a:rPr>
                <a:t>developer</a:t>
              </a:r>
            </a:p>
          </p:txBody>
        </p:sp>
        <p:sp>
          <p:nvSpPr>
            <p:cNvPr id="231430" name="Rectangle 6"/>
            <p:cNvSpPr>
              <a:spLocks noChangeArrowheads="1"/>
            </p:cNvSpPr>
            <p:nvPr/>
          </p:nvSpPr>
          <p:spPr bwMode="auto">
            <a:xfrm>
              <a:off x="712" y="3276"/>
              <a:ext cx="1505" cy="483"/>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lIns="90487" tIns="44450" rIns="90487" bIns="44450">
              <a:spAutoFit/>
            </a:bodyPr>
            <a:lstStyle/>
            <a:p>
              <a:pPr eaLnBrk="0" hangingPunct="0">
                <a:defRPr/>
              </a:pPr>
              <a:r>
                <a:rPr lang="en-US" sz="1800" b="1" dirty="0">
                  <a:effectLst>
                    <a:outerShdw blurRad="38100" dist="38100" dir="2700000" algn="tl">
                      <a:srgbClr val="DDDDDD"/>
                    </a:outerShdw>
                  </a:effectLst>
                  <a:latin typeface="Helvetica" charset="0"/>
                  <a:cs typeface="Arial" charset="0"/>
                </a:rPr>
                <a:t>Understands the system </a:t>
              </a:r>
            </a:p>
            <a:p>
              <a:pPr eaLnBrk="0" hangingPunct="0">
                <a:defRPr/>
              </a:pPr>
              <a:endParaRPr lang="en-US" sz="1800" b="1" dirty="0">
                <a:effectLst>
                  <a:outerShdw blurRad="38100" dist="38100" dir="2700000" algn="tl">
                    <a:srgbClr val="DDDDDD"/>
                  </a:outerShdw>
                </a:effectLst>
                <a:latin typeface="Helvetica" charset="0"/>
                <a:cs typeface="Arial" charset="0"/>
              </a:endParaRPr>
            </a:p>
          </p:txBody>
        </p:sp>
        <p:sp>
          <p:nvSpPr>
            <p:cNvPr id="231432" name="Rectangle 8"/>
            <p:cNvSpPr>
              <a:spLocks noChangeArrowheads="1"/>
            </p:cNvSpPr>
            <p:nvPr/>
          </p:nvSpPr>
          <p:spPr bwMode="auto">
            <a:xfrm>
              <a:off x="720" y="3519"/>
              <a:ext cx="1303" cy="483"/>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lIns="90487" tIns="44450" rIns="90487" bIns="44450">
              <a:spAutoFit/>
            </a:bodyPr>
            <a:lstStyle/>
            <a:p>
              <a:pPr eaLnBrk="0" hangingPunct="0">
                <a:defRPr/>
              </a:pPr>
              <a:r>
                <a:rPr lang="en-US" sz="1800" b="1" dirty="0">
                  <a:effectLst>
                    <a:outerShdw blurRad="38100" dist="38100" dir="2700000" algn="tl">
                      <a:srgbClr val="DDDDDD"/>
                    </a:outerShdw>
                  </a:effectLst>
                  <a:latin typeface="Helvetica" charset="0"/>
                  <a:cs typeface="Arial" charset="0"/>
                </a:rPr>
                <a:t>but, will test "gently"</a:t>
              </a:r>
            </a:p>
            <a:p>
              <a:pPr eaLnBrk="0" hangingPunct="0">
                <a:defRPr/>
              </a:pPr>
              <a:endParaRPr lang="en-US" sz="1800" b="1" dirty="0">
                <a:effectLst>
                  <a:outerShdw blurRad="38100" dist="38100" dir="2700000" algn="tl">
                    <a:srgbClr val="DDDDDD"/>
                  </a:outerShdw>
                </a:effectLst>
                <a:latin typeface="Helvetica" charset="0"/>
                <a:cs typeface="Arial" charset="0"/>
              </a:endParaRPr>
            </a:p>
          </p:txBody>
        </p:sp>
        <p:sp>
          <p:nvSpPr>
            <p:cNvPr id="231433" name="Rectangle 9"/>
            <p:cNvSpPr>
              <a:spLocks noChangeArrowheads="1"/>
            </p:cNvSpPr>
            <p:nvPr/>
          </p:nvSpPr>
          <p:spPr bwMode="auto">
            <a:xfrm>
              <a:off x="720" y="3744"/>
              <a:ext cx="1661" cy="275"/>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lIns="90487" tIns="44450" rIns="90487" bIns="44450">
              <a:spAutoFit/>
            </a:bodyPr>
            <a:lstStyle/>
            <a:p>
              <a:pPr eaLnBrk="0" hangingPunct="0">
                <a:defRPr/>
              </a:pPr>
              <a:r>
                <a:rPr lang="en-US" sz="1800" b="1" dirty="0">
                  <a:effectLst>
                    <a:outerShdw blurRad="38100" dist="38100" dir="2700000" algn="tl">
                      <a:srgbClr val="DDDDDD"/>
                    </a:outerShdw>
                  </a:effectLst>
                  <a:latin typeface="Helvetica" charset="0"/>
                  <a:cs typeface="Arial" charset="0"/>
                </a:rPr>
                <a:t>and, is driven by "delivery"</a:t>
              </a:r>
            </a:p>
          </p:txBody>
        </p:sp>
        <p:pic>
          <p:nvPicPr>
            <p:cNvPr id="231439" name="Picture 1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 y="1872"/>
              <a:ext cx="1200" cy="1081"/>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127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pic>
      </p:grpSp>
      <p:sp>
        <p:nvSpPr>
          <p:cNvPr id="2" name="Slide Number Placeholder 1"/>
          <p:cNvSpPr>
            <a:spLocks noGrp="1"/>
          </p:cNvSpPr>
          <p:nvPr>
            <p:ph type="sldNum" sz="quarter" idx="12"/>
          </p:nvPr>
        </p:nvSpPr>
        <p:spPr/>
        <p:txBody>
          <a:bodyPr/>
          <a:lstStyle/>
          <a:p>
            <a:fld id="{B543A0FD-1CA6-4228-86A2-78061B4844C8}" type="slidenum">
              <a:rPr lang="en-US" smtClean="0"/>
              <a:t>81</a:t>
            </a:fld>
            <a:endParaRPr lang="en-US"/>
          </a:p>
        </p:txBody>
      </p:sp>
    </p:spTree>
    <p:extLst>
      <p:ext uri="{BB962C8B-B14F-4D97-AF65-F5344CB8AC3E}">
        <p14:creationId xmlns:p14="http://schemas.microsoft.com/office/powerpoint/2010/main" val="3038496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778">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9" presetClass="entr" presetSubtype="0" fill="hold" nodeType="clickEffect">
                                  <p:stCondLst>
                                    <p:cond delay="0"/>
                                  </p:stCondLst>
                                  <p:childTnLst>
                                    <p:set>
                                      <p:cBhvr>
                                        <p:cTn id="10" dur="1" fill="hold">
                                          <p:stCondLst>
                                            <p:cond delay="0"/>
                                          </p:stCondLst>
                                        </p:cTn>
                                        <p:tgtEl>
                                          <p:spTgt spid="231440"/>
                                        </p:tgtEl>
                                        <p:attrNameLst>
                                          <p:attrName>style.visibility</p:attrName>
                                        </p:attrNameLst>
                                      </p:cBhvr>
                                      <p:to>
                                        <p:strVal val="visible"/>
                                      </p:to>
                                    </p:set>
                                    <p:anim calcmode="lin" valueType="num">
                                      <p:cBhvr>
                                        <p:cTn id="11" dur="1000" fill="hold"/>
                                        <p:tgtEl>
                                          <p:spTgt spid="231440"/>
                                        </p:tgtEl>
                                        <p:attrNameLst>
                                          <p:attrName>ppt_x</p:attrName>
                                        </p:attrNameLst>
                                      </p:cBhvr>
                                      <p:tavLst>
                                        <p:tav tm="0">
                                          <p:val>
                                            <p:strVal val="#ppt_x-.2"/>
                                          </p:val>
                                        </p:tav>
                                        <p:tav tm="100000">
                                          <p:val>
                                            <p:strVal val="#ppt_x"/>
                                          </p:val>
                                        </p:tav>
                                      </p:tavLst>
                                    </p:anim>
                                    <p:anim calcmode="lin" valueType="num">
                                      <p:cBhvr>
                                        <p:cTn id="12" dur="1000" fill="hold"/>
                                        <p:tgtEl>
                                          <p:spTgt spid="231440"/>
                                        </p:tgtEl>
                                        <p:attrNameLst>
                                          <p:attrName>ppt_y</p:attrName>
                                        </p:attrNameLst>
                                      </p:cBhvr>
                                      <p:tavLst>
                                        <p:tav tm="0">
                                          <p:val>
                                            <p:strVal val="#ppt_y"/>
                                          </p:val>
                                        </p:tav>
                                        <p:tav tm="100000">
                                          <p:val>
                                            <p:strVal val="#ppt_y"/>
                                          </p:val>
                                        </p:tav>
                                      </p:tavLst>
                                    </p:anim>
                                    <p:animEffect transition="in" filter="wipe(right)" prLst="gradientSize: 0.1">
                                      <p:cBhvr>
                                        <p:cTn id="13" dur="1000"/>
                                        <p:tgtEl>
                                          <p:spTgt spid="23144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9" presetClass="entr" presetSubtype="0" fill="hold" nodeType="clickEffect">
                                  <p:stCondLst>
                                    <p:cond delay="0"/>
                                  </p:stCondLst>
                                  <p:childTnLst>
                                    <p:set>
                                      <p:cBhvr>
                                        <p:cTn id="17" dur="1" fill="hold">
                                          <p:stCondLst>
                                            <p:cond delay="0"/>
                                          </p:stCondLst>
                                        </p:cTn>
                                        <p:tgtEl>
                                          <p:spTgt spid="231441"/>
                                        </p:tgtEl>
                                        <p:attrNameLst>
                                          <p:attrName>style.visibility</p:attrName>
                                        </p:attrNameLst>
                                      </p:cBhvr>
                                      <p:to>
                                        <p:strVal val="visible"/>
                                      </p:to>
                                    </p:set>
                                    <p:anim calcmode="lin" valueType="num">
                                      <p:cBhvr>
                                        <p:cTn id="18" dur="1000" fill="hold"/>
                                        <p:tgtEl>
                                          <p:spTgt spid="231441"/>
                                        </p:tgtEl>
                                        <p:attrNameLst>
                                          <p:attrName>ppt_x</p:attrName>
                                        </p:attrNameLst>
                                      </p:cBhvr>
                                      <p:tavLst>
                                        <p:tav tm="0">
                                          <p:val>
                                            <p:strVal val="#ppt_x-.2"/>
                                          </p:val>
                                        </p:tav>
                                        <p:tav tm="100000">
                                          <p:val>
                                            <p:strVal val="#ppt_x"/>
                                          </p:val>
                                        </p:tav>
                                      </p:tavLst>
                                    </p:anim>
                                    <p:anim calcmode="lin" valueType="num">
                                      <p:cBhvr>
                                        <p:cTn id="19" dur="1000" fill="hold"/>
                                        <p:tgtEl>
                                          <p:spTgt spid="231441"/>
                                        </p:tgtEl>
                                        <p:attrNameLst>
                                          <p:attrName>ppt_y</p:attrName>
                                        </p:attrNameLst>
                                      </p:cBhvr>
                                      <p:tavLst>
                                        <p:tav tm="0">
                                          <p:val>
                                            <p:strVal val="#ppt_y"/>
                                          </p:val>
                                        </p:tav>
                                        <p:tav tm="100000">
                                          <p:val>
                                            <p:strVal val="#ppt_y"/>
                                          </p:val>
                                        </p:tav>
                                      </p:tavLst>
                                    </p:anim>
                                    <p:animEffect transition="in" filter="wipe(right)" prLst="gradientSize: 0.1">
                                      <p:cBhvr>
                                        <p:cTn id="20" dur="1000"/>
                                        <p:tgtEl>
                                          <p:spTgt spid="2314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Tool Support is Essential </a:t>
            </a:r>
          </a:p>
        </p:txBody>
      </p:sp>
      <p:sp>
        <p:nvSpPr>
          <p:cNvPr id="3" name="Content Placeholder 2"/>
          <p:cNvSpPr>
            <a:spLocks noGrp="1"/>
          </p:cNvSpPr>
          <p:nvPr>
            <p:ph idx="1"/>
          </p:nvPr>
        </p:nvSpPr>
        <p:spPr/>
        <p:txBody>
          <a:bodyPr>
            <a:normAutofit/>
          </a:bodyPr>
          <a:lstStyle/>
          <a:p>
            <a:r>
              <a:rPr lang="en-US" dirty="0"/>
              <a:t>Some Reasons for Using Tools </a:t>
            </a:r>
          </a:p>
          <a:p>
            <a:pPr lvl="1"/>
            <a:r>
              <a:rPr lang="en-US" dirty="0"/>
              <a:t>Automate repetitive tasks </a:t>
            </a:r>
          </a:p>
          <a:p>
            <a:pPr lvl="1"/>
            <a:r>
              <a:rPr lang="en-US" dirty="0"/>
              <a:t>Avoid typos, etc.</a:t>
            </a:r>
          </a:p>
          <a:p>
            <a:pPr lvl="1"/>
            <a:r>
              <a:rPr lang="en-US" dirty="0"/>
              <a:t>Cope with large programs </a:t>
            </a:r>
          </a:p>
          <a:p>
            <a:r>
              <a:rPr lang="en-US" dirty="0"/>
              <a:t>Tools Used</a:t>
            </a:r>
          </a:p>
          <a:p>
            <a:pPr lvl="1"/>
            <a:r>
              <a:rPr lang="en-US" dirty="0"/>
              <a:t>Test script</a:t>
            </a:r>
          </a:p>
          <a:p>
            <a:pPr lvl="1"/>
            <a:r>
              <a:rPr lang="en-US" dirty="0"/>
              <a:t>Automated compilation, build and testing: </a:t>
            </a:r>
            <a:r>
              <a:rPr lang="en-US" b="1" dirty="0"/>
              <a:t>Ant</a:t>
            </a:r>
          </a:p>
          <a:p>
            <a:pPr lvl="1"/>
            <a:r>
              <a:rPr lang="en-US" dirty="0"/>
              <a:t>Automated running of tests: </a:t>
            </a:r>
            <a:r>
              <a:rPr lang="en-US" b="1" dirty="0"/>
              <a:t>JUnit</a:t>
            </a:r>
            <a:r>
              <a:rPr lang="en-US" dirty="0"/>
              <a:t> </a:t>
            </a:r>
          </a:p>
          <a:p>
            <a:pPr lvl="1"/>
            <a:r>
              <a:rPr lang="en-US" dirty="0"/>
              <a:t>Debugging: </a:t>
            </a:r>
            <a:r>
              <a:rPr lang="en-US" b="1" dirty="0"/>
              <a:t>Eclipse</a:t>
            </a:r>
            <a:r>
              <a:rPr lang="en-US" dirty="0"/>
              <a:t> debugger</a:t>
            </a:r>
          </a:p>
          <a:p>
            <a:pPr lvl="1"/>
            <a:r>
              <a:rPr lang="en-US" dirty="0"/>
              <a:t>Code Coverage: </a:t>
            </a:r>
            <a:r>
              <a:rPr lang="en-US" b="1" dirty="0" err="1" smtClean="0"/>
              <a:t>Cobertura</a:t>
            </a:r>
            <a:r>
              <a:rPr lang="en-US" b="1" dirty="0" smtClean="0"/>
              <a:t>, </a:t>
            </a:r>
            <a:r>
              <a:rPr lang="en-US" b="1" dirty="0" err="1" smtClean="0"/>
              <a:t>EclEmma</a:t>
            </a:r>
            <a:r>
              <a:rPr lang="en-US" b="1" dirty="0" smtClean="0"/>
              <a:t>, </a:t>
            </a:r>
            <a:r>
              <a:rPr lang="en-US" b="1" dirty="0" err="1" smtClean="0"/>
              <a:t>JaCoCo</a:t>
            </a:r>
            <a:endParaRPr lang="en-US" dirty="0"/>
          </a:p>
          <a:p>
            <a:endParaRPr lang="en-US" dirty="0">
              <a:effectLst/>
            </a:endParaRPr>
          </a:p>
        </p:txBody>
      </p:sp>
      <p:sp>
        <p:nvSpPr>
          <p:cNvPr id="4" name="Slide Number Placeholder 3"/>
          <p:cNvSpPr>
            <a:spLocks noGrp="1"/>
          </p:cNvSpPr>
          <p:nvPr>
            <p:ph type="sldNum" sz="quarter" idx="12"/>
          </p:nvPr>
        </p:nvSpPr>
        <p:spPr/>
        <p:txBody>
          <a:bodyPr/>
          <a:lstStyle/>
          <a:p>
            <a:fld id="{B543A0FD-1CA6-4228-86A2-78061B4844C8}" type="slidenum">
              <a:rPr lang="en-US" smtClean="0"/>
              <a:t>82</a:t>
            </a:fld>
            <a:endParaRPr lang="en-US"/>
          </a:p>
        </p:txBody>
      </p:sp>
    </p:spTree>
    <p:extLst>
      <p:ext uri="{BB962C8B-B14F-4D97-AF65-F5344CB8AC3E}">
        <p14:creationId xmlns:p14="http://schemas.microsoft.com/office/powerpoint/2010/main" val="292330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46B47-629B-40F0-829B-522243F27938}"/>
              </a:ext>
            </a:extLst>
          </p:cNvPr>
          <p:cNvSpPr>
            <a:spLocks noGrp="1"/>
          </p:cNvSpPr>
          <p:nvPr>
            <p:ph type="title"/>
          </p:nvPr>
        </p:nvSpPr>
        <p:spPr/>
        <p:txBody>
          <a:bodyPr/>
          <a:lstStyle/>
          <a:p>
            <a:r>
              <a:rPr lang="en-US" dirty="0"/>
              <a:t>Fundamental Principles Myth</a:t>
            </a:r>
          </a:p>
        </p:txBody>
      </p:sp>
      <p:sp>
        <p:nvSpPr>
          <p:cNvPr id="3" name="Content Placeholder 2">
            <a:extLst>
              <a:ext uri="{FF2B5EF4-FFF2-40B4-BE49-F238E27FC236}">
                <a16:creationId xmlns:a16="http://schemas.microsoft.com/office/drawing/2014/main" id="{29483A15-8A02-4F2B-8DBF-2E2F45843FF9}"/>
              </a:ext>
            </a:extLst>
          </p:cNvPr>
          <p:cNvSpPr>
            <a:spLocks noGrp="1"/>
          </p:cNvSpPr>
          <p:nvPr>
            <p:ph idx="1"/>
          </p:nvPr>
        </p:nvSpPr>
        <p:spPr/>
        <p:txBody>
          <a:bodyPr/>
          <a:lstStyle/>
          <a:p>
            <a:r>
              <a:rPr lang="en-US" b="1" dirty="0">
                <a:solidFill>
                  <a:srgbClr val="D15A3E"/>
                </a:solidFill>
              </a:rPr>
              <a:t>Myth: </a:t>
            </a:r>
            <a:r>
              <a:rPr lang="en-US" dirty="0"/>
              <a:t>"Principles are just for reference. I will not use them in practice .“</a:t>
            </a:r>
          </a:p>
          <a:p>
            <a:endParaRPr lang="en-US" dirty="0"/>
          </a:p>
          <a:p>
            <a:r>
              <a:rPr lang="en-US" b="1" dirty="0">
                <a:solidFill>
                  <a:srgbClr val="D15A3E"/>
                </a:solidFill>
              </a:rPr>
              <a:t>Fact:</a:t>
            </a:r>
          </a:p>
          <a:p>
            <a:pPr lvl="1"/>
            <a:r>
              <a:rPr lang="en-US" dirty="0"/>
              <a:t>This is so very untrue. Test Principles will help you create an effective Test Strategy and draft error catching test cases.</a:t>
            </a:r>
          </a:p>
          <a:p>
            <a:pPr lvl="1"/>
            <a:r>
              <a:rPr lang="en-US" dirty="0"/>
              <a:t>Experienced testers have internalized these principles to a level that they apply them </a:t>
            </a:r>
            <a:r>
              <a:rPr lang="en-US" dirty="0" smtClean="0"/>
              <a:t>without </a:t>
            </a:r>
            <a:r>
              <a:rPr lang="en-US" dirty="0"/>
              <a:t>even thinking. </a:t>
            </a:r>
          </a:p>
          <a:p>
            <a:pPr lvl="1"/>
            <a:r>
              <a:rPr lang="en-US" dirty="0"/>
              <a:t>Hence the myth that the principles are not </a:t>
            </a:r>
            <a:r>
              <a:rPr lang="en-US" dirty="0" smtClean="0"/>
              <a:t>used </a:t>
            </a:r>
            <a:r>
              <a:rPr lang="en-US" dirty="0"/>
              <a:t>in practice is simply not true.</a:t>
            </a:r>
          </a:p>
        </p:txBody>
      </p:sp>
      <p:sp>
        <p:nvSpPr>
          <p:cNvPr id="5" name="Slide Number Placeholder 4">
            <a:extLst>
              <a:ext uri="{FF2B5EF4-FFF2-40B4-BE49-F238E27FC236}">
                <a16:creationId xmlns:a16="http://schemas.microsoft.com/office/drawing/2014/main" id="{0A8042B2-7367-48FC-94E3-0834072E7F34}"/>
              </a:ext>
            </a:extLst>
          </p:cNvPr>
          <p:cNvSpPr>
            <a:spLocks noGrp="1"/>
          </p:cNvSpPr>
          <p:nvPr>
            <p:ph type="sldNum" sz="quarter" idx="12"/>
          </p:nvPr>
        </p:nvSpPr>
        <p:spPr/>
        <p:txBody>
          <a:bodyPr/>
          <a:lstStyle/>
          <a:p>
            <a:fld id="{E31375A4-56A4-47D6-9801-1991572033F7}" type="slidenum">
              <a:rPr lang="en-US" smtClean="0"/>
              <a:pPr/>
              <a:t>83</a:t>
            </a:fld>
            <a:endParaRPr lang="en-US"/>
          </a:p>
        </p:txBody>
      </p:sp>
    </p:spTree>
    <p:extLst>
      <p:ext uri="{BB962C8B-B14F-4D97-AF65-F5344CB8AC3E}">
        <p14:creationId xmlns:p14="http://schemas.microsoft.com/office/powerpoint/2010/main" val="401915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dirty="0"/>
              <a:t>Limitations of </a:t>
            </a:r>
            <a:br>
              <a:rPr lang="en-US" sz="5400" dirty="0"/>
            </a:br>
            <a:r>
              <a:rPr lang="en-US" sz="5400" dirty="0"/>
              <a:t>Software Testing</a:t>
            </a:r>
          </a:p>
        </p:txBody>
      </p:sp>
      <p:sp>
        <p:nvSpPr>
          <p:cNvPr id="3" name="Slide Number Placeholder 2"/>
          <p:cNvSpPr>
            <a:spLocks noGrp="1"/>
          </p:cNvSpPr>
          <p:nvPr>
            <p:ph type="sldNum" sz="quarter" idx="12"/>
          </p:nvPr>
        </p:nvSpPr>
        <p:spPr/>
        <p:txBody>
          <a:bodyPr/>
          <a:lstStyle/>
          <a:p>
            <a:fld id="{B543A0FD-1CA6-4228-86A2-78061B4844C8}" type="slidenum">
              <a:rPr lang="en-US" smtClean="0"/>
              <a:t>84</a:t>
            </a:fld>
            <a:endParaRPr lang="en-US"/>
          </a:p>
        </p:txBody>
      </p:sp>
    </p:spTree>
    <p:extLst>
      <p:ext uri="{BB962C8B-B14F-4D97-AF65-F5344CB8AC3E}">
        <p14:creationId xmlns:p14="http://schemas.microsoft.com/office/powerpoint/2010/main" val="26297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p:cNvSpPr>
          <p:nvPr>
            <p:ph type="title"/>
          </p:nvPr>
        </p:nvSpPr>
        <p:spPr/>
        <p:txBody>
          <a:bodyPr/>
          <a:lstStyle/>
          <a:p>
            <a:r>
              <a:rPr lang="en-US" dirty="0"/>
              <a:t>Exhaustive Testing</a:t>
            </a:r>
            <a:endParaRPr lang="en-US" sz="4400" dirty="0"/>
          </a:p>
        </p:txBody>
      </p:sp>
      <p:sp>
        <p:nvSpPr>
          <p:cNvPr id="3" name="Content Placeholder 2"/>
          <p:cNvSpPr>
            <a:spLocks noGrp="1"/>
          </p:cNvSpPr>
          <p:nvPr>
            <p:ph idx="1"/>
          </p:nvPr>
        </p:nvSpPr>
        <p:spPr/>
        <p:txBody>
          <a:bodyPr/>
          <a:lstStyle/>
          <a:p>
            <a:r>
              <a:rPr lang="en-US" dirty="0"/>
              <a:t>Can we exhaustively test a </a:t>
            </a:r>
          </a:p>
          <a:p>
            <a:pPr marL="0" indent="0">
              <a:buNone/>
            </a:pPr>
            <a:r>
              <a:rPr lang="en-US" dirty="0"/>
              <a:t>    program?</a:t>
            </a:r>
          </a:p>
          <a:p>
            <a:r>
              <a:rPr lang="en-US" dirty="0"/>
              <a:t>Let’s consider this simple program</a:t>
            </a:r>
            <a:endParaRPr lang="en-US" dirty="0">
              <a:effectLst>
                <a:outerShdw blurRad="38100" dist="38100" dir="2700000" algn="tl">
                  <a:srgbClr val="DDDDDD"/>
                </a:outerShdw>
              </a:effectLst>
              <a:cs typeface="Arial" charset="0"/>
            </a:endParaRPr>
          </a:p>
          <a:p>
            <a:pPr>
              <a:defRPr/>
            </a:pPr>
            <a:r>
              <a:rPr lang="en-US" dirty="0"/>
              <a:t>There are 10</a:t>
            </a:r>
            <a:r>
              <a:rPr lang="en-US" baseline="30000" dirty="0"/>
              <a:t>14</a:t>
            </a:r>
            <a:r>
              <a:rPr lang="en-US" dirty="0"/>
              <a:t>  possible paths! </a:t>
            </a:r>
          </a:p>
          <a:p>
            <a:pPr lvl="1">
              <a:defRPr/>
            </a:pPr>
            <a:r>
              <a:rPr lang="en-US" sz="2400" dirty="0"/>
              <a:t>If we execute one test per millisecond, </a:t>
            </a:r>
          </a:p>
          <a:p>
            <a:pPr lvl="1">
              <a:defRPr/>
            </a:pPr>
            <a:r>
              <a:rPr lang="en-US" sz="2400" dirty="0"/>
              <a:t>it would take 3,170 years to test this program!!</a:t>
            </a:r>
          </a:p>
          <a:p>
            <a:pPr>
              <a:defRPr/>
            </a:pPr>
            <a:r>
              <a:rPr lang="en-US" dirty="0"/>
              <a:t>Exhaustive testing is impossible!</a:t>
            </a:r>
          </a:p>
        </p:txBody>
      </p:sp>
      <p:sp>
        <p:nvSpPr>
          <p:cNvPr id="244800" name="Rectangle 64"/>
          <p:cNvSpPr>
            <a:spLocks noChangeArrowheads="1"/>
          </p:cNvSpPr>
          <p:nvPr/>
        </p:nvSpPr>
        <p:spPr bwMode="auto">
          <a:xfrm>
            <a:off x="9099296" y="1524001"/>
            <a:ext cx="2058355" cy="335989"/>
          </a:xfrm>
          <a:prstGeom prst="rect">
            <a:avLst/>
          </a:prstGeom>
          <a:noFill/>
          <a:ln>
            <a:noFill/>
          </a:ln>
          <a:effectLst/>
          <a:extLst>
            <a:ext uri="{909E8E84-426E-40dd-AFC4-6F175D3DCCD1}">
              <a14:hiddenFill xmlns:a14="http://schemas.microsoft.com/office/drawing/2010/main" xmlns="">
                <a:solidFill>
                  <a:schemeClr val="accent2"/>
                </a:solidFill>
              </a14:hiddenFill>
            </a:ex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lIns="90487" tIns="44450" rIns="90487" bIns="44450">
            <a:spAutoFit/>
          </a:bodyPr>
          <a:lstStyle/>
          <a:p>
            <a:pPr eaLnBrk="0" hangingPunct="0">
              <a:defRPr/>
            </a:pPr>
            <a:r>
              <a:rPr lang="en-US" sz="1600" b="1" dirty="0">
                <a:effectLst>
                  <a:outerShdw blurRad="38100" dist="38100" dir="2700000" algn="tl">
                    <a:srgbClr val="DDDDDD"/>
                  </a:outerShdw>
                </a:effectLst>
                <a:latin typeface="Helvetica" charset="0"/>
                <a:cs typeface="Arial" charset="0"/>
              </a:rPr>
              <a:t>loop &lt; 20 iterations</a:t>
            </a:r>
          </a:p>
        </p:txBody>
      </p:sp>
      <p:grpSp>
        <p:nvGrpSpPr>
          <p:cNvPr id="2" name="Group 1"/>
          <p:cNvGrpSpPr/>
          <p:nvPr/>
        </p:nvGrpSpPr>
        <p:grpSpPr>
          <a:xfrm>
            <a:off x="7270496" y="1905001"/>
            <a:ext cx="4572000" cy="2771775"/>
            <a:chOff x="2146300" y="1114425"/>
            <a:chExt cx="4179888" cy="3959225"/>
          </a:xfrm>
        </p:grpSpPr>
        <p:sp>
          <p:nvSpPr>
            <p:cNvPr id="244740" name="Line 4"/>
            <p:cNvSpPr>
              <a:spLocks noChangeShapeType="1"/>
            </p:cNvSpPr>
            <p:nvPr/>
          </p:nvSpPr>
          <p:spPr bwMode="auto">
            <a:xfrm>
              <a:off x="2787650" y="3714750"/>
              <a:ext cx="0" cy="200025"/>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grpSp>
          <p:nvGrpSpPr>
            <p:cNvPr id="86019" name="Group 5"/>
            <p:cNvGrpSpPr>
              <a:grpSpLocks/>
            </p:cNvGrpSpPr>
            <p:nvPr/>
          </p:nvGrpSpPr>
          <p:grpSpPr bwMode="auto">
            <a:xfrm>
              <a:off x="4457700" y="1143000"/>
              <a:ext cx="65088" cy="201613"/>
              <a:chOff x="2808" y="640"/>
              <a:chExt cx="41" cy="113"/>
            </a:xfrm>
          </p:grpSpPr>
          <p:sp>
            <p:nvSpPr>
              <p:cNvPr id="244742" name="Freeform 6"/>
              <p:cNvSpPr>
                <a:spLocks/>
              </p:cNvSpPr>
              <p:nvPr/>
            </p:nvSpPr>
            <p:spPr bwMode="auto">
              <a:xfrm>
                <a:off x="2808" y="664"/>
                <a:ext cx="41" cy="89"/>
              </a:xfrm>
              <a:custGeom>
                <a:avLst/>
                <a:gdLst>
                  <a:gd name="T0" fmla="*/ 20 w 41"/>
                  <a:gd name="T1" fmla="*/ 88 h 89"/>
                  <a:gd name="T2" fmla="*/ 0 w 41"/>
                  <a:gd name="T3" fmla="*/ 0 h 89"/>
                  <a:gd name="T4" fmla="*/ 20 w 41"/>
                  <a:gd name="T5" fmla="*/ 0 h 89"/>
                  <a:gd name="T6" fmla="*/ 40 w 41"/>
                  <a:gd name="T7" fmla="*/ 0 h 89"/>
                  <a:gd name="T8" fmla="*/ 20 w 41"/>
                  <a:gd name="T9" fmla="*/ 88 h 89"/>
                </a:gdLst>
                <a:ahLst/>
                <a:cxnLst>
                  <a:cxn ang="0">
                    <a:pos x="T0" y="T1"/>
                  </a:cxn>
                  <a:cxn ang="0">
                    <a:pos x="T2" y="T3"/>
                  </a:cxn>
                  <a:cxn ang="0">
                    <a:pos x="T4" y="T5"/>
                  </a:cxn>
                  <a:cxn ang="0">
                    <a:pos x="T6" y="T7"/>
                  </a:cxn>
                  <a:cxn ang="0">
                    <a:pos x="T8" y="T9"/>
                  </a:cxn>
                </a:cxnLst>
                <a:rect l="0" t="0" r="r" b="b"/>
                <a:pathLst>
                  <a:path w="41" h="89">
                    <a:moveTo>
                      <a:pt x="20" y="88"/>
                    </a:moveTo>
                    <a:lnTo>
                      <a:pt x="0" y="0"/>
                    </a:lnTo>
                    <a:lnTo>
                      <a:pt x="20" y="0"/>
                    </a:lnTo>
                    <a:lnTo>
                      <a:pt x="40" y="0"/>
                    </a:lnTo>
                    <a:lnTo>
                      <a:pt x="20" y="88"/>
                    </a:lnTo>
                  </a:path>
                </a:pathLst>
              </a:custGeom>
              <a:solidFill>
                <a:srgbClr val="000000"/>
              </a:solidFill>
              <a:ln w="25400" cap="rnd" cmpd="sng">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43" name="Line 7"/>
              <p:cNvSpPr>
                <a:spLocks noChangeShapeType="1"/>
              </p:cNvSpPr>
              <p:nvPr/>
            </p:nvSpPr>
            <p:spPr bwMode="auto">
              <a:xfrm>
                <a:off x="2836" y="640"/>
                <a:ext cx="0" cy="16"/>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grpSp>
        <p:sp>
          <p:nvSpPr>
            <p:cNvPr id="244744" name="Line 8"/>
            <p:cNvSpPr>
              <a:spLocks noChangeShapeType="1"/>
            </p:cNvSpPr>
            <p:nvPr/>
          </p:nvSpPr>
          <p:spPr bwMode="auto">
            <a:xfrm>
              <a:off x="4502150" y="1114425"/>
              <a:ext cx="0" cy="100013"/>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45" name="Rectangle 9"/>
            <p:cNvSpPr>
              <a:spLocks noChangeArrowheads="1"/>
            </p:cNvSpPr>
            <p:nvPr/>
          </p:nvSpPr>
          <p:spPr bwMode="auto">
            <a:xfrm>
              <a:off x="4229100" y="1371600"/>
              <a:ext cx="546100" cy="257175"/>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grpSp>
          <p:nvGrpSpPr>
            <p:cNvPr id="86022" name="Group 10"/>
            <p:cNvGrpSpPr>
              <a:grpSpLocks/>
            </p:cNvGrpSpPr>
            <p:nvPr/>
          </p:nvGrpSpPr>
          <p:grpSpPr bwMode="auto">
            <a:xfrm>
              <a:off x="4787900" y="1443038"/>
              <a:ext cx="1524000" cy="73025"/>
              <a:chOff x="3016" y="808"/>
              <a:chExt cx="960" cy="41"/>
            </a:xfrm>
          </p:grpSpPr>
          <p:sp>
            <p:nvSpPr>
              <p:cNvPr id="244747" name="Freeform 11"/>
              <p:cNvSpPr>
                <a:spLocks/>
              </p:cNvSpPr>
              <p:nvPr/>
            </p:nvSpPr>
            <p:spPr bwMode="auto">
              <a:xfrm>
                <a:off x="3016" y="808"/>
                <a:ext cx="89" cy="41"/>
              </a:xfrm>
              <a:custGeom>
                <a:avLst/>
                <a:gdLst>
                  <a:gd name="T0" fmla="*/ 0 w 89"/>
                  <a:gd name="T1" fmla="*/ 20 h 41"/>
                  <a:gd name="T2" fmla="*/ 88 w 89"/>
                  <a:gd name="T3" fmla="*/ 0 h 41"/>
                  <a:gd name="T4" fmla="*/ 88 w 89"/>
                  <a:gd name="T5" fmla="*/ 20 h 41"/>
                  <a:gd name="T6" fmla="*/ 88 w 89"/>
                  <a:gd name="T7" fmla="*/ 40 h 41"/>
                  <a:gd name="T8" fmla="*/ 0 w 89"/>
                  <a:gd name="T9" fmla="*/ 20 h 41"/>
                </a:gdLst>
                <a:ahLst/>
                <a:cxnLst>
                  <a:cxn ang="0">
                    <a:pos x="T0" y="T1"/>
                  </a:cxn>
                  <a:cxn ang="0">
                    <a:pos x="T2" y="T3"/>
                  </a:cxn>
                  <a:cxn ang="0">
                    <a:pos x="T4" y="T5"/>
                  </a:cxn>
                  <a:cxn ang="0">
                    <a:pos x="T6" y="T7"/>
                  </a:cxn>
                  <a:cxn ang="0">
                    <a:pos x="T8" y="T9"/>
                  </a:cxn>
                </a:cxnLst>
                <a:rect l="0" t="0" r="r" b="b"/>
                <a:pathLst>
                  <a:path w="89" h="41">
                    <a:moveTo>
                      <a:pt x="0" y="20"/>
                    </a:moveTo>
                    <a:lnTo>
                      <a:pt x="88" y="0"/>
                    </a:lnTo>
                    <a:lnTo>
                      <a:pt x="88" y="20"/>
                    </a:lnTo>
                    <a:lnTo>
                      <a:pt x="88" y="40"/>
                    </a:lnTo>
                    <a:lnTo>
                      <a:pt x="0" y="20"/>
                    </a:lnTo>
                  </a:path>
                </a:pathLst>
              </a:custGeom>
              <a:solidFill>
                <a:srgbClr val="000000"/>
              </a:solidFill>
              <a:ln w="25400" cap="rnd" cmpd="sng">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48" name="Line 12"/>
              <p:cNvSpPr>
                <a:spLocks noChangeShapeType="1"/>
              </p:cNvSpPr>
              <p:nvPr/>
            </p:nvSpPr>
            <p:spPr bwMode="auto">
              <a:xfrm>
                <a:off x="3120" y="836"/>
                <a:ext cx="856"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grpSp>
        <p:sp>
          <p:nvSpPr>
            <p:cNvPr id="244749" name="Line 13"/>
            <p:cNvSpPr>
              <a:spLocks noChangeShapeType="1"/>
            </p:cNvSpPr>
            <p:nvPr/>
          </p:nvSpPr>
          <p:spPr bwMode="auto">
            <a:xfrm>
              <a:off x="4502150" y="1657350"/>
              <a:ext cx="0" cy="17145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50" name="Freeform 14"/>
            <p:cNvSpPr>
              <a:spLocks/>
            </p:cNvSpPr>
            <p:nvPr/>
          </p:nvSpPr>
          <p:spPr bwMode="auto">
            <a:xfrm>
              <a:off x="4330700" y="1843088"/>
              <a:ext cx="344488" cy="187325"/>
            </a:xfrm>
            <a:custGeom>
              <a:avLst/>
              <a:gdLst>
                <a:gd name="T0" fmla="*/ 0 w 217"/>
                <a:gd name="T1" fmla="*/ 104 h 105"/>
                <a:gd name="T2" fmla="*/ 104 w 217"/>
                <a:gd name="T3" fmla="*/ 0 h 105"/>
                <a:gd name="T4" fmla="*/ 216 w 217"/>
                <a:gd name="T5" fmla="*/ 104 h 105"/>
              </a:gdLst>
              <a:ahLst/>
              <a:cxnLst>
                <a:cxn ang="0">
                  <a:pos x="T0" y="T1"/>
                </a:cxn>
                <a:cxn ang="0">
                  <a:pos x="T2" y="T3"/>
                </a:cxn>
                <a:cxn ang="0">
                  <a:pos x="T4" y="T5"/>
                </a:cxn>
              </a:cxnLst>
              <a:rect l="0" t="0" r="r" b="b"/>
              <a:pathLst>
                <a:path w="217" h="105">
                  <a:moveTo>
                    <a:pt x="0" y="104"/>
                  </a:moveTo>
                  <a:lnTo>
                    <a:pt x="104" y="0"/>
                  </a:lnTo>
                  <a:lnTo>
                    <a:pt x="216" y="104"/>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51" name="Freeform 15"/>
            <p:cNvSpPr>
              <a:spLocks/>
            </p:cNvSpPr>
            <p:nvPr/>
          </p:nvSpPr>
          <p:spPr bwMode="auto">
            <a:xfrm>
              <a:off x="4330700" y="1843088"/>
              <a:ext cx="344488" cy="187325"/>
            </a:xfrm>
            <a:custGeom>
              <a:avLst/>
              <a:gdLst>
                <a:gd name="T0" fmla="*/ 0 w 217"/>
                <a:gd name="T1" fmla="*/ 104 h 105"/>
                <a:gd name="T2" fmla="*/ 104 w 217"/>
                <a:gd name="T3" fmla="*/ 0 h 105"/>
                <a:gd name="T4" fmla="*/ 216 w 217"/>
                <a:gd name="T5" fmla="*/ 104 h 105"/>
              </a:gdLst>
              <a:ahLst/>
              <a:cxnLst>
                <a:cxn ang="0">
                  <a:pos x="T0" y="T1"/>
                </a:cxn>
                <a:cxn ang="0">
                  <a:pos x="T2" y="T3"/>
                </a:cxn>
                <a:cxn ang="0">
                  <a:pos x="T4" y="T5"/>
                </a:cxn>
              </a:cxnLst>
              <a:rect l="0" t="0" r="r" b="b"/>
              <a:pathLst>
                <a:path w="217" h="105">
                  <a:moveTo>
                    <a:pt x="0" y="104"/>
                  </a:moveTo>
                  <a:lnTo>
                    <a:pt x="104" y="0"/>
                  </a:lnTo>
                  <a:lnTo>
                    <a:pt x="216" y="104"/>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52" name="Line 16"/>
            <p:cNvSpPr>
              <a:spLocks noChangeShapeType="1"/>
            </p:cNvSpPr>
            <p:nvPr/>
          </p:nvSpPr>
          <p:spPr bwMode="auto">
            <a:xfrm flipH="1">
              <a:off x="3619500" y="2036763"/>
              <a:ext cx="6731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53" name="Freeform 17"/>
            <p:cNvSpPr>
              <a:spLocks/>
            </p:cNvSpPr>
            <p:nvPr/>
          </p:nvSpPr>
          <p:spPr bwMode="auto">
            <a:xfrm>
              <a:off x="3441700" y="2228850"/>
              <a:ext cx="344488" cy="187325"/>
            </a:xfrm>
            <a:custGeom>
              <a:avLst/>
              <a:gdLst>
                <a:gd name="T0" fmla="*/ 0 w 217"/>
                <a:gd name="T1" fmla="*/ 104 h 105"/>
                <a:gd name="T2" fmla="*/ 104 w 217"/>
                <a:gd name="T3" fmla="*/ 0 h 105"/>
                <a:gd name="T4" fmla="*/ 216 w 217"/>
                <a:gd name="T5" fmla="*/ 104 h 105"/>
              </a:gdLst>
              <a:ahLst/>
              <a:cxnLst>
                <a:cxn ang="0">
                  <a:pos x="T0" y="T1"/>
                </a:cxn>
                <a:cxn ang="0">
                  <a:pos x="T2" y="T3"/>
                </a:cxn>
                <a:cxn ang="0">
                  <a:pos x="T4" y="T5"/>
                </a:cxn>
              </a:cxnLst>
              <a:rect l="0" t="0" r="r" b="b"/>
              <a:pathLst>
                <a:path w="217" h="105">
                  <a:moveTo>
                    <a:pt x="0" y="104"/>
                  </a:moveTo>
                  <a:lnTo>
                    <a:pt x="104" y="0"/>
                  </a:lnTo>
                  <a:lnTo>
                    <a:pt x="216" y="104"/>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54" name="Freeform 18"/>
            <p:cNvSpPr>
              <a:spLocks/>
            </p:cNvSpPr>
            <p:nvPr/>
          </p:nvSpPr>
          <p:spPr bwMode="auto">
            <a:xfrm>
              <a:off x="3441700" y="2228850"/>
              <a:ext cx="344488" cy="187325"/>
            </a:xfrm>
            <a:custGeom>
              <a:avLst/>
              <a:gdLst>
                <a:gd name="T0" fmla="*/ 0 w 217"/>
                <a:gd name="T1" fmla="*/ 104 h 105"/>
                <a:gd name="T2" fmla="*/ 104 w 217"/>
                <a:gd name="T3" fmla="*/ 0 h 105"/>
                <a:gd name="T4" fmla="*/ 216 w 217"/>
                <a:gd name="T5" fmla="*/ 104 h 105"/>
              </a:gdLst>
              <a:ahLst/>
              <a:cxnLst>
                <a:cxn ang="0">
                  <a:pos x="T0" y="T1"/>
                </a:cxn>
                <a:cxn ang="0">
                  <a:pos x="T2" y="T3"/>
                </a:cxn>
                <a:cxn ang="0">
                  <a:pos x="T4" y="T5"/>
                </a:cxn>
              </a:cxnLst>
              <a:rect l="0" t="0" r="r" b="b"/>
              <a:pathLst>
                <a:path w="217" h="105">
                  <a:moveTo>
                    <a:pt x="0" y="104"/>
                  </a:moveTo>
                  <a:lnTo>
                    <a:pt x="104" y="0"/>
                  </a:lnTo>
                  <a:lnTo>
                    <a:pt x="216" y="104"/>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55" name="Line 19"/>
            <p:cNvSpPr>
              <a:spLocks noChangeShapeType="1"/>
            </p:cNvSpPr>
            <p:nvPr/>
          </p:nvSpPr>
          <p:spPr bwMode="auto">
            <a:xfrm flipH="1">
              <a:off x="2844800" y="2422525"/>
              <a:ext cx="5969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56" name="Line 20"/>
            <p:cNvSpPr>
              <a:spLocks noChangeShapeType="1"/>
            </p:cNvSpPr>
            <p:nvPr/>
          </p:nvSpPr>
          <p:spPr bwMode="auto">
            <a:xfrm>
              <a:off x="4686300" y="2036763"/>
              <a:ext cx="10033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57" name="Line 21"/>
            <p:cNvSpPr>
              <a:spLocks noChangeShapeType="1"/>
            </p:cNvSpPr>
            <p:nvPr/>
          </p:nvSpPr>
          <p:spPr bwMode="auto">
            <a:xfrm flipV="1">
              <a:off x="3613150" y="2028825"/>
              <a:ext cx="0" cy="200025"/>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58" name="Rectangle 22"/>
            <p:cNvSpPr>
              <a:spLocks noChangeArrowheads="1"/>
            </p:cNvSpPr>
            <p:nvPr/>
          </p:nvSpPr>
          <p:spPr bwMode="auto">
            <a:xfrm>
              <a:off x="5422900" y="2343150"/>
              <a:ext cx="546100" cy="257175"/>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59" name="Line 23"/>
            <p:cNvSpPr>
              <a:spLocks noChangeShapeType="1"/>
            </p:cNvSpPr>
            <p:nvPr/>
          </p:nvSpPr>
          <p:spPr bwMode="auto">
            <a:xfrm flipV="1">
              <a:off x="5708650" y="2028825"/>
              <a:ext cx="0" cy="300038"/>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60" name="Line 24"/>
            <p:cNvSpPr>
              <a:spLocks noChangeShapeType="1"/>
            </p:cNvSpPr>
            <p:nvPr/>
          </p:nvSpPr>
          <p:spPr bwMode="auto">
            <a:xfrm>
              <a:off x="2851150" y="2428875"/>
              <a:ext cx="0" cy="200025"/>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61" name="Freeform 25"/>
            <p:cNvSpPr>
              <a:spLocks/>
            </p:cNvSpPr>
            <p:nvPr/>
          </p:nvSpPr>
          <p:spPr bwMode="auto">
            <a:xfrm>
              <a:off x="2667000" y="2643188"/>
              <a:ext cx="344488" cy="201612"/>
            </a:xfrm>
            <a:custGeom>
              <a:avLst/>
              <a:gdLst>
                <a:gd name="T0" fmla="*/ 0 w 217"/>
                <a:gd name="T1" fmla="*/ 112 h 113"/>
                <a:gd name="T2" fmla="*/ 112 w 217"/>
                <a:gd name="T3" fmla="*/ 0 h 113"/>
                <a:gd name="T4" fmla="*/ 216 w 217"/>
                <a:gd name="T5" fmla="*/ 112 h 113"/>
              </a:gdLst>
              <a:ahLst/>
              <a:cxnLst>
                <a:cxn ang="0">
                  <a:pos x="T0" y="T1"/>
                </a:cxn>
                <a:cxn ang="0">
                  <a:pos x="T2" y="T3"/>
                </a:cxn>
                <a:cxn ang="0">
                  <a:pos x="T4" y="T5"/>
                </a:cxn>
              </a:cxnLst>
              <a:rect l="0" t="0" r="r" b="b"/>
              <a:pathLst>
                <a:path w="217" h="113">
                  <a:moveTo>
                    <a:pt x="0" y="112"/>
                  </a:moveTo>
                  <a:lnTo>
                    <a:pt x="112" y="0"/>
                  </a:lnTo>
                  <a:lnTo>
                    <a:pt x="216"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62" name="Freeform 26"/>
            <p:cNvSpPr>
              <a:spLocks/>
            </p:cNvSpPr>
            <p:nvPr/>
          </p:nvSpPr>
          <p:spPr bwMode="auto">
            <a:xfrm>
              <a:off x="2667000" y="2643188"/>
              <a:ext cx="522288" cy="201612"/>
            </a:xfrm>
            <a:custGeom>
              <a:avLst/>
              <a:gdLst>
                <a:gd name="T0" fmla="*/ 0 w 329"/>
                <a:gd name="T1" fmla="*/ 112 h 113"/>
                <a:gd name="T2" fmla="*/ 112 w 329"/>
                <a:gd name="T3" fmla="*/ 0 h 113"/>
                <a:gd name="T4" fmla="*/ 216 w 329"/>
                <a:gd name="T5" fmla="*/ 112 h 113"/>
                <a:gd name="T6" fmla="*/ 328 w 329"/>
                <a:gd name="T7" fmla="*/ 112 h 113"/>
              </a:gdLst>
              <a:ahLst/>
              <a:cxnLst>
                <a:cxn ang="0">
                  <a:pos x="T0" y="T1"/>
                </a:cxn>
                <a:cxn ang="0">
                  <a:pos x="T2" y="T3"/>
                </a:cxn>
                <a:cxn ang="0">
                  <a:pos x="T4" y="T5"/>
                </a:cxn>
                <a:cxn ang="0">
                  <a:pos x="T6" y="T7"/>
                </a:cxn>
              </a:cxnLst>
              <a:rect l="0" t="0" r="r" b="b"/>
              <a:pathLst>
                <a:path w="329" h="113">
                  <a:moveTo>
                    <a:pt x="0" y="112"/>
                  </a:moveTo>
                  <a:lnTo>
                    <a:pt x="112" y="0"/>
                  </a:lnTo>
                  <a:lnTo>
                    <a:pt x="216" y="112"/>
                  </a:lnTo>
                  <a:lnTo>
                    <a:pt x="328"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63" name="Freeform 27"/>
            <p:cNvSpPr>
              <a:spLocks/>
            </p:cNvSpPr>
            <p:nvPr/>
          </p:nvSpPr>
          <p:spPr bwMode="auto">
            <a:xfrm>
              <a:off x="2413000" y="2843213"/>
              <a:ext cx="230188" cy="315912"/>
            </a:xfrm>
            <a:custGeom>
              <a:avLst/>
              <a:gdLst>
                <a:gd name="T0" fmla="*/ 144 w 145"/>
                <a:gd name="T1" fmla="*/ 0 h 177"/>
                <a:gd name="T2" fmla="*/ 0 w 145"/>
                <a:gd name="T3" fmla="*/ 0 h 177"/>
                <a:gd name="T4" fmla="*/ 0 w 145"/>
                <a:gd name="T5" fmla="*/ 176 h 177"/>
              </a:gdLst>
              <a:ahLst/>
              <a:cxnLst>
                <a:cxn ang="0">
                  <a:pos x="T0" y="T1"/>
                </a:cxn>
                <a:cxn ang="0">
                  <a:pos x="T2" y="T3"/>
                </a:cxn>
                <a:cxn ang="0">
                  <a:pos x="T4" y="T5"/>
                </a:cxn>
              </a:cxnLst>
              <a:rect l="0" t="0" r="r" b="b"/>
              <a:pathLst>
                <a:path w="145" h="177">
                  <a:moveTo>
                    <a:pt x="144" y="0"/>
                  </a:moveTo>
                  <a:lnTo>
                    <a:pt x="0" y="0"/>
                  </a:lnTo>
                  <a:lnTo>
                    <a:pt x="0" y="176"/>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64" name="Line 28"/>
            <p:cNvSpPr>
              <a:spLocks noChangeShapeType="1"/>
            </p:cNvSpPr>
            <p:nvPr/>
          </p:nvSpPr>
          <p:spPr bwMode="auto">
            <a:xfrm>
              <a:off x="3194050" y="2857500"/>
              <a:ext cx="0" cy="28575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65" name="Rectangle 29"/>
            <p:cNvSpPr>
              <a:spLocks noChangeArrowheads="1"/>
            </p:cNvSpPr>
            <p:nvPr/>
          </p:nvSpPr>
          <p:spPr bwMode="auto">
            <a:xfrm>
              <a:off x="2908300" y="3200400"/>
              <a:ext cx="546100" cy="271463"/>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66" name="Rectangle 30"/>
            <p:cNvSpPr>
              <a:spLocks noChangeArrowheads="1"/>
            </p:cNvSpPr>
            <p:nvPr/>
          </p:nvSpPr>
          <p:spPr bwMode="auto">
            <a:xfrm>
              <a:off x="2146300" y="3200400"/>
              <a:ext cx="533400" cy="271463"/>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67" name="Line 31"/>
            <p:cNvSpPr>
              <a:spLocks noChangeShapeType="1"/>
            </p:cNvSpPr>
            <p:nvPr/>
          </p:nvSpPr>
          <p:spPr bwMode="auto">
            <a:xfrm>
              <a:off x="2419350" y="3500438"/>
              <a:ext cx="0" cy="185737"/>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68" name="Line 32"/>
            <p:cNvSpPr>
              <a:spLocks noChangeShapeType="1"/>
            </p:cNvSpPr>
            <p:nvPr/>
          </p:nvSpPr>
          <p:spPr bwMode="auto">
            <a:xfrm>
              <a:off x="3194050" y="3500438"/>
              <a:ext cx="0" cy="185737"/>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69" name="Line 33"/>
            <p:cNvSpPr>
              <a:spLocks noChangeShapeType="1"/>
            </p:cNvSpPr>
            <p:nvPr/>
          </p:nvSpPr>
          <p:spPr bwMode="auto">
            <a:xfrm>
              <a:off x="2425700" y="3708400"/>
              <a:ext cx="7493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70" name="Line 34"/>
            <p:cNvSpPr>
              <a:spLocks noChangeShapeType="1"/>
            </p:cNvSpPr>
            <p:nvPr/>
          </p:nvSpPr>
          <p:spPr bwMode="auto">
            <a:xfrm>
              <a:off x="3797300" y="2422525"/>
              <a:ext cx="5715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71" name="Freeform 35"/>
            <p:cNvSpPr>
              <a:spLocks/>
            </p:cNvSpPr>
            <p:nvPr/>
          </p:nvSpPr>
          <p:spPr bwMode="auto">
            <a:xfrm>
              <a:off x="4216400" y="2643188"/>
              <a:ext cx="344488" cy="201612"/>
            </a:xfrm>
            <a:custGeom>
              <a:avLst/>
              <a:gdLst>
                <a:gd name="T0" fmla="*/ 0 w 217"/>
                <a:gd name="T1" fmla="*/ 112 h 113"/>
                <a:gd name="T2" fmla="*/ 104 w 217"/>
                <a:gd name="T3" fmla="*/ 0 h 113"/>
                <a:gd name="T4" fmla="*/ 216 w 217"/>
                <a:gd name="T5" fmla="*/ 112 h 113"/>
              </a:gdLst>
              <a:ahLst/>
              <a:cxnLst>
                <a:cxn ang="0">
                  <a:pos x="T0" y="T1"/>
                </a:cxn>
                <a:cxn ang="0">
                  <a:pos x="T2" y="T3"/>
                </a:cxn>
                <a:cxn ang="0">
                  <a:pos x="T4" y="T5"/>
                </a:cxn>
              </a:cxnLst>
              <a:rect l="0" t="0" r="r" b="b"/>
              <a:pathLst>
                <a:path w="217" h="113">
                  <a:moveTo>
                    <a:pt x="0" y="112"/>
                  </a:moveTo>
                  <a:lnTo>
                    <a:pt x="104" y="0"/>
                  </a:lnTo>
                  <a:lnTo>
                    <a:pt x="216"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72" name="Freeform 36"/>
            <p:cNvSpPr>
              <a:spLocks/>
            </p:cNvSpPr>
            <p:nvPr/>
          </p:nvSpPr>
          <p:spPr bwMode="auto">
            <a:xfrm>
              <a:off x="4216400" y="2643188"/>
              <a:ext cx="344488" cy="201612"/>
            </a:xfrm>
            <a:custGeom>
              <a:avLst/>
              <a:gdLst>
                <a:gd name="T0" fmla="*/ 0 w 217"/>
                <a:gd name="T1" fmla="*/ 112 h 113"/>
                <a:gd name="T2" fmla="*/ 104 w 217"/>
                <a:gd name="T3" fmla="*/ 0 h 113"/>
                <a:gd name="T4" fmla="*/ 216 w 217"/>
                <a:gd name="T5" fmla="*/ 112 h 113"/>
              </a:gdLst>
              <a:ahLst/>
              <a:cxnLst>
                <a:cxn ang="0">
                  <a:pos x="T0" y="T1"/>
                </a:cxn>
                <a:cxn ang="0">
                  <a:pos x="T2" y="T3"/>
                </a:cxn>
                <a:cxn ang="0">
                  <a:pos x="T4" y="T5"/>
                </a:cxn>
              </a:cxnLst>
              <a:rect l="0" t="0" r="r" b="b"/>
              <a:pathLst>
                <a:path w="217" h="113">
                  <a:moveTo>
                    <a:pt x="0" y="112"/>
                  </a:moveTo>
                  <a:lnTo>
                    <a:pt x="104" y="0"/>
                  </a:lnTo>
                  <a:lnTo>
                    <a:pt x="216"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73" name="Freeform 37"/>
            <p:cNvSpPr>
              <a:spLocks/>
            </p:cNvSpPr>
            <p:nvPr/>
          </p:nvSpPr>
          <p:spPr bwMode="auto">
            <a:xfrm>
              <a:off x="3949700" y="2843213"/>
              <a:ext cx="230188" cy="315912"/>
            </a:xfrm>
            <a:custGeom>
              <a:avLst/>
              <a:gdLst>
                <a:gd name="T0" fmla="*/ 144 w 145"/>
                <a:gd name="T1" fmla="*/ 0 h 177"/>
                <a:gd name="T2" fmla="*/ 0 w 145"/>
                <a:gd name="T3" fmla="*/ 0 h 177"/>
                <a:gd name="T4" fmla="*/ 0 w 145"/>
                <a:gd name="T5" fmla="*/ 176 h 177"/>
              </a:gdLst>
              <a:ahLst/>
              <a:cxnLst>
                <a:cxn ang="0">
                  <a:pos x="T0" y="T1"/>
                </a:cxn>
                <a:cxn ang="0">
                  <a:pos x="T2" y="T3"/>
                </a:cxn>
                <a:cxn ang="0">
                  <a:pos x="T4" y="T5"/>
                </a:cxn>
              </a:cxnLst>
              <a:rect l="0" t="0" r="r" b="b"/>
              <a:pathLst>
                <a:path w="145" h="177">
                  <a:moveTo>
                    <a:pt x="144" y="0"/>
                  </a:moveTo>
                  <a:lnTo>
                    <a:pt x="0" y="0"/>
                  </a:lnTo>
                  <a:lnTo>
                    <a:pt x="0" y="176"/>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74" name="Line 38"/>
            <p:cNvSpPr>
              <a:spLocks noChangeShapeType="1"/>
            </p:cNvSpPr>
            <p:nvPr/>
          </p:nvSpPr>
          <p:spPr bwMode="auto">
            <a:xfrm>
              <a:off x="4730750" y="2857500"/>
              <a:ext cx="0" cy="28575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75" name="Rectangle 39"/>
            <p:cNvSpPr>
              <a:spLocks noChangeArrowheads="1"/>
            </p:cNvSpPr>
            <p:nvPr/>
          </p:nvSpPr>
          <p:spPr bwMode="auto">
            <a:xfrm>
              <a:off x="4457700" y="3200400"/>
              <a:ext cx="546100" cy="271463"/>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76" name="Rectangle 40"/>
            <p:cNvSpPr>
              <a:spLocks noChangeArrowheads="1"/>
            </p:cNvSpPr>
            <p:nvPr/>
          </p:nvSpPr>
          <p:spPr bwMode="auto">
            <a:xfrm>
              <a:off x="3683000" y="3200400"/>
              <a:ext cx="546100" cy="271463"/>
            </a:xfrm>
            <a:prstGeom prst="rect">
              <a:avLst/>
            </a:prstGeom>
            <a:solidFill>
              <a:schemeClr val="accent2"/>
            </a:solidFill>
            <a:ln w="25400">
              <a:solidFill>
                <a:schemeClr val="tx1"/>
              </a:solidFill>
              <a:miter lim="800000"/>
              <a:headEnd/>
              <a:tailEnd/>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77" name="Line 41"/>
            <p:cNvSpPr>
              <a:spLocks noChangeShapeType="1"/>
            </p:cNvSpPr>
            <p:nvPr/>
          </p:nvSpPr>
          <p:spPr bwMode="auto">
            <a:xfrm>
              <a:off x="3956050" y="3500438"/>
              <a:ext cx="0" cy="185737"/>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78" name="Line 42"/>
            <p:cNvSpPr>
              <a:spLocks noChangeShapeType="1"/>
            </p:cNvSpPr>
            <p:nvPr/>
          </p:nvSpPr>
          <p:spPr bwMode="auto">
            <a:xfrm>
              <a:off x="4730750" y="3500438"/>
              <a:ext cx="0" cy="185737"/>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79" name="Line 43"/>
            <p:cNvSpPr>
              <a:spLocks noChangeShapeType="1"/>
            </p:cNvSpPr>
            <p:nvPr/>
          </p:nvSpPr>
          <p:spPr bwMode="auto">
            <a:xfrm>
              <a:off x="4368800" y="3708400"/>
              <a:ext cx="3429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80" name="Line 44"/>
            <p:cNvSpPr>
              <a:spLocks noChangeShapeType="1"/>
            </p:cNvSpPr>
            <p:nvPr/>
          </p:nvSpPr>
          <p:spPr bwMode="auto">
            <a:xfrm>
              <a:off x="4387850" y="2428875"/>
              <a:ext cx="0" cy="200025"/>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81" name="Line 45"/>
            <p:cNvSpPr>
              <a:spLocks noChangeShapeType="1"/>
            </p:cNvSpPr>
            <p:nvPr/>
          </p:nvSpPr>
          <p:spPr bwMode="auto">
            <a:xfrm>
              <a:off x="3962400" y="3708400"/>
              <a:ext cx="3810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82" name="Oval 46"/>
            <p:cNvSpPr>
              <a:spLocks noChangeArrowheads="1"/>
            </p:cNvSpPr>
            <p:nvPr/>
          </p:nvSpPr>
          <p:spPr bwMode="auto">
            <a:xfrm>
              <a:off x="4305300" y="3686175"/>
              <a:ext cx="38100" cy="42863"/>
            </a:xfrm>
            <a:prstGeom prst="ellipse">
              <a:avLst/>
            </a:prstGeom>
            <a:solidFill>
              <a:srgbClr val="000000"/>
            </a:solidFill>
            <a:ln w="25400">
              <a:solidFill>
                <a:schemeClr val="tx1"/>
              </a:solidFill>
              <a:round/>
              <a:headEnd/>
              <a:tailEnd/>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83" name="Oval 47"/>
            <p:cNvSpPr>
              <a:spLocks noChangeArrowheads="1"/>
            </p:cNvSpPr>
            <p:nvPr/>
          </p:nvSpPr>
          <p:spPr bwMode="auto">
            <a:xfrm>
              <a:off x="2768600" y="3686175"/>
              <a:ext cx="25400" cy="42863"/>
            </a:xfrm>
            <a:prstGeom prst="ellipse">
              <a:avLst/>
            </a:prstGeom>
            <a:solidFill>
              <a:srgbClr val="000000"/>
            </a:solidFill>
            <a:ln w="25400">
              <a:solidFill>
                <a:schemeClr val="tx1"/>
              </a:solidFill>
              <a:round/>
              <a:headEnd/>
              <a:tailEnd/>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84" name="Line 48"/>
            <p:cNvSpPr>
              <a:spLocks noChangeShapeType="1"/>
            </p:cNvSpPr>
            <p:nvPr/>
          </p:nvSpPr>
          <p:spPr bwMode="auto">
            <a:xfrm>
              <a:off x="4337050" y="3714750"/>
              <a:ext cx="0" cy="200025"/>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85" name="Line 49"/>
            <p:cNvSpPr>
              <a:spLocks noChangeShapeType="1"/>
            </p:cNvSpPr>
            <p:nvPr/>
          </p:nvSpPr>
          <p:spPr bwMode="auto">
            <a:xfrm flipH="1">
              <a:off x="3670300" y="3937000"/>
              <a:ext cx="6223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86" name="Line 50"/>
            <p:cNvSpPr>
              <a:spLocks noChangeShapeType="1"/>
            </p:cNvSpPr>
            <p:nvPr/>
          </p:nvSpPr>
          <p:spPr bwMode="auto">
            <a:xfrm>
              <a:off x="2794000" y="3937000"/>
              <a:ext cx="8382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87" name="Oval 51"/>
            <p:cNvSpPr>
              <a:spLocks noChangeArrowheads="1"/>
            </p:cNvSpPr>
            <p:nvPr/>
          </p:nvSpPr>
          <p:spPr bwMode="auto">
            <a:xfrm>
              <a:off x="3619500" y="3914775"/>
              <a:ext cx="38100" cy="28575"/>
            </a:xfrm>
            <a:prstGeom prst="ellipse">
              <a:avLst/>
            </a:prstGeom>
            <a:solidFill>
              <a:srgbClr val="000000"/>
            </a:solidFill>
            <a:ln w="25400">
              <a:solidFill>
                <a:schemeClr val="tx1"/>
              </a:solidFill>
              <a:round/>
              <a:headEnd/>
              <a:tailEnd/>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88" name="Freeform 52"/>
            <p:cNvSpPr>
              <a:spLocks/>
            </p:cNvSpPr>
            <p:nvPr/>
          </p:nvSpPr>
          <p:spPr bwMode="auto">
            <a:xfrm>
              <a:off x="3644900" y="3957638"/>
              <a:ext cx="534988" cy="230187"/>
            </a:xfrm>
            <a:custGeom>
              <a:avLst/>
              <a:gdLst>
                <a:gd name="T0" fmla="*/ 0 w 337"/>
                <a:gd name="T1" fmla="*/ 0 h 129"/>
                <a:gd name="T2" fmla="*/ 0 w 337"/>
                <a:gd name="T3" fmla="*/ 128 h 129"/>
                <a:gd name="T4" fmla="*/ 336 w 337"/>
                <a:gd name="T5" fmla="*/ 128 h 129"/>
              </a:gdLst>
              <a:ahLst/>
              <a:cxnLst>
                <a:cxn ang="0">
                  <a:pos x="T0" y="T1"/>
                </a:cxn>
                <a:cxn ang="0">
                  <a:pos x="T2" y="T3"/>
                </a:cxn>
                <a:cxn ang="0">
                  <a:pos x="T4" y="T5"/>
                </a:cxn>
              </a:cxnLst>
              <a:rect l="0" t="0" r="r" b="b"/>
              <a:pathLst>
                <a:path w="337" h="129">
                  <a:moveTo>
                    <a:pt x="0" y="0"/>
                  </a:moveTo>
                  <a:lnTo>
                    <a:pt x="0" y="128"/>
                  </a:lnTo>
                  <a:lnTo>
                    <a:pt x="336" y="128"/>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89" name="Oval 53"/>
            <p:cNvSpPr>
              <a:spLocks noChangeArrowheads="1"/>
            </p:cNvSpPr>
            <p:nvPr/>
          </p:nvSpPr>
          <p:spPr bwMode="auto">
            <a:xfrm>
              <a:off x="4165600" y="4171950"/>
              <a:ext cx="38100" cy="28575"/>
            </a:xfrm>
            <a:prstGeom prst="ellipse">
              <a:avLst/>
            </a:prstGeom>
            <a:solidFill>
              <a:srgbClr val="000000"/>
            </a:solidFill>
            <a:ln w="25400">
              <a:solidFill>
                <a:schemeClr val="tx1"/>
              </a:solidFill>
              <a:round/>
              <a:headEnd/>
              <a:tailEnd/>
            </a:ln>
            <a:effectLst/>
            <a:extLs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90" name="Line 54"/>
            <p:cNvSpPr>
              <a:spLocks noChangeShapeType="1"/>
            </p:cNvSpPr>
            <p:nvPr/>
          </p:nvSpPr>
          <p:spPr bwMode="auto">
            <a:xfrm>
              <a:off x="5708650" y="2628900"/>
              <a:ext cx="0" cy="154305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91" name="Line 55"/>
            <p:cNvSpPr>
              <a:spLocks noChangeShapeType="1"/>
            </p:cNvSpPr>
            <p:nvPr/>
          </p:nvSpPr>
          <p:spPr bwMode="auto">
            <a:xfrm>
              <a:off x="4229100" y="4194175"/>
              <a:ext cx="14605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92" name="Freeform 56"/>
            <p:cNvSpPr>
              <a:spLocks/>
            </p:cNvSpPr>
            <p:nvPr/>
          </p:nvSpPr>
          <p:spPr bwMode="auto">
            <a:xfrm>
              <a:off x="4013200" y="4443413"/>
              <a:ext cx="344488" cy="201612"/>
            </a:xfrm>
            <a:custGeom>
              <a:avLst/>
              <a:gdLst>
                <a:gd name="T0" fmla="*/ 0 w 217"/>
                <a:gd name="T1" fmla="*/ 112 h 113"/>
                <a:gd name="T2" fmla="*/ 104 w 217"/>
                <a:gd name="T3" fmla="*/ 0 h 113"/>
                <a:gd name="T4" fmla="*/ 216 w 217"/>
                <a:gd name="T5" fmla="*/ 112 h 113"/>
              </a:gdLst>
              <a:ahLst/>
              <a:cxnLst>
                <a:cxn ang="0">
                  <a:pos x="T0" y="T1"/>
                </a:cxn>
                <a:cxn ang="0">
                  <a:pos x="T2" y="T3"/>
                </a:cxn>
                <a:cxn ang="0">
                  <a:pos x="T4" y="T5"/>
                </a:cxn>
              </a:cxnLst>
              <a:rect l="0" t="0" r="r" b="b"/>
              <a:pathLst>
                <a:path w="217" h="113">
                  <a:moveTo>
                    <a:pt x="0" y="112"/>
                  </a:moveTo>
                  <a:lnTo>
                    <a:pt x="104" y="0"/>
                  </a:lnTo>
                  <a:lnTo>
                    <a:pt x="216"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93" name="Freeform 57"/>
            <p:cNvSpPr>
              <a:spLocks/>
            </p:cNvSpPr>
            <p:nvPr/>
          </p:nvSpPr>
          <p:spPr bwMode="auto">
            <a:xfrm>
              <a:off x="4013200" y="4443413"/>
              <a:ext cx="344488" cy="201612"/>
            </a:xfrm>
            <a:custGeom>
              <a:avLst/>
              <a:gdLst>
                <a:gd name="T0" fmla="*/ 0 w 217"/>
                <a:gd name="T1" fmla="*/ 112 h 113"/>
                <a:gd name="T2" fmla="*/ 104 w 217"/>
                <a:gd name="T3" fmla="*/ 0 h 113"/>
                <a:gd name="T4" fmla="*/ 216 w 217"/>
                <a:gd name="T5" fmla="*/ 112 h 113"/>
              </a:gdLst>
              <a:ahLst/>
              <a:cxnLst>
                <a:cxn ang="0">
                  <a:pos x="T0" y="T1"/>
                </a:cxn>
                <a:cxn ang="0">
                  <a:pos x="T2" y="T3"/>
                </a:cxn>
                <a:cxn ang="0">
                  <a:pos x="T4" y="T5"/>
                </a:cxn>
              </a:cxnLst>
              <a:rect l="0" t="0" r="r" b="b"/>
              <a:pathLst>
                <a:path w="217" h="113">
                  <a:moveTo>
                    <a:pt x="0" y="112"/>
                  </a:moveTo>
                  <a:lnTo>
                    <a:pt x="104" y="0"/>
                  </a:lnTo>
                  <a:lnTo>
                    <a:pt x="216" y="112"/>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94" name="Line 58"/>
            <p:cNvSpPr>
              <a:spLocks noChangeShapeType="1"/>
            </p:cNvSpPr>
            <p:nvPr/>
          </p:nvSpPr>
          <p:spPr bwMode="auto">
            <a:xfrm flipV="1">
              <a:off x="4184650" y="4186238"/>
              <a:ext cx="0" cy="257175"/>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795" name="Freeform 59"/>
            <p:cNvSpPr>
              <a:spLocks/>
            </p:cNvSpPr>
            <p:nvPr/>
          </p:nvSpPr>
          <p:spPr bwMode="auto">
            <a:xfrm>
              <a:off x="4356100" y="1485900"/>
              <a:ext cx="1970088" cy="3159125"/>
            </a:xfrm>
            <a:custGeom>
              <a:avLst/>
              <a:gdLst>
                <a:gd name="T0" fmla="*/ 0 w 1241"/>
                <a:gd name="T1" fmla="*/ 1768 h 1769"/>
                <a:gd name="T2" fmla="*/ 1240 w 1241"/>
                <a:gd name="T3" fmla="*/ 1768 h 1769"/>
                <a:gd name="T4" fmla="*/ 1240 w 1241"/>
                <a:gd name="T5" fmla="*/ 0 h 1769"/>
              </a:gdLst>
              <a:ahLst/>
              <a:cxnLst>
                <a:cxn ang="0">
                  <a:pos x="T0" y="T1"/>
                </a:cxn>
                <a:cxn ang="0">
                  <a:pos x="T2" y="T3"/>
                </a:cxn>
                <a:cxn ang="0">
                  <a:pos x="T4" y="T5"/>
                </a:cxn>
              </a:cxnLst>
              <a:rect l="0" t="0" r="r" b="b"/>
              <a:pathLst>
                <a:path w="1241" h="1769">
                  <a:moveTo>
                    <a:pt x="0" y="1768"/>
                  </a:moveTo>
                  <a:lnTo>
                    <a:pt x="1240" y="1768"/>
                  </a:lnTo>
                  <a:lnTo>
                    <a:pt x="1240"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grpSp>
          <p:nvGrpSpPr>
            <p:cNvPr id="86070" name="Group 60"/>
            <p:cNvGrpSpPr>
              <a:grpSpLocks/>
            </p:cNvGrpSpPr>
            <p:nvPr/>
          </p:nvGrpSpPr>
          <p:grpSpPr bwMode="auto">
            <a:xfrm>
              <a:off x="4140200" y="4843463"/>
              <a:ext cx="65088" cy="230187"/>
              <a:chOff x="2608" y="2712"/>
              <a:chExt cx="41" cy="129"/>
            </a:xfrm>
          </p:grpSpPr>
          <p:sp>
            <p:nvSpPr>
              <p:cNvPr id="244797" name="Freeform 61"/>
              <p:cNvSpPr>
                <a:spLocks/>
              </p:cNvSpPr>
              <p:nvPr/>
            </p:nvSpPr>
            <p:spPr bwMode="auto">
              <a:xfrm>
                <a:off x="2608" y="2752"/>
                <a:ext cx="41" cy="89"/>
              </a:xfrm>
              <a:custGeom>
                <a:avLst/>
                <a:gdLst>
                  <a:gd name="T0" fmla="*/ 20 w 41"/>
                  <a:gd name="T1" fmla="*/ 88 h 89"/>
                  <a:gd name="T2" fmla="*/ 0 w 41"/>
                  <a:gd name="T3" fmla="*/ 0 h 89"/>
                  <a:gd name="T4" fmla="*/ 20 w 41"/>
                  <a:gd name="T5" fmla="*/ 0 h 89"/>
                  <a:gd name="T6" fmla="*/ 40 w 41"/>
                  <a:gd name="T7" fmla="*/ 0 h 89"/>
                  <a:gd name="T8" fmla="*/ 20 w 41"/>
                  <a:gd name="T9" fmla="*/ 88 h 89"/>
                </a:gdLst>
                <a:ahLst/>
                <a:cxnLst>
                  <a:cxn ang="0">
                    <a:pos x="T0" y="T1"/>
                  </a:cxn>
                  <a:cxn ang="0">
                    <a:pos x="T2" y="T3"/>
                  </a:cxn>
                  <a:cxn ang="0">
                    <a:pos x="T4" y="T5"/>
                  </a:cxn>
                  <a:cxn ang="0">
                    <a:pos x="T6" y="T7"/>
                  </a:cxn>
                  <a:cxn ang="0">
                    <a:pos x="T8" y="T9"/>
                  </a:cxn>
                </a:cxnLst>
                <a:rect l="0" t="0" r="r" b="b"/>
                <a:pathLst>
                  <a:path w="41" h="89">
                    <a:moveTo>
                      <a:pt x="20" y="88"/>
                    </a:moveTo>
                    <a:lnTo>
                      <a:pt x="0" y="0"/>
                    </a:lnTo>
                    <a:lnTo>
                      <a:pt x="20" y="0"/>
                    </a:lnTo>
                    <a:lnTo>
                      <a:pt x="40" y="0"/>
                    </a:lnTo>
                    <a:lnTo>
                      <a:pt x="20" y="88"/>
                    </a:lnTo>
                  </a:path>
                </a:pathLst>
              </a:custGeom>
              <a:solidFill>
                <a:srgbClr val="000000"/>
              </a:solidFill>
              <a:ln w="25400" cap="rnd" cmpd="sng">
                <a:solidFill>
                  <a:schemeClr val="tx1"/>
                </a:solidFill>
                <a:prstDash val="solid"/>
                <a:round/>
                <a:headEnd type="none" w="med" len="med"/>
                <a:tailEnd type="triangle" w="med" len="med"/>
              </a:ln>
              <a:effectLst/>
              <a:extLs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798" name="Line 62"/>
              <p:cNvSpPr>
                <a:spLocks noChangeShapeType="1"/>
              </p:cNvSpPr>
              <p:nvPr/>
            </p:nvSpPr>
            <p:spPr bwMode="auto">
              <a:xfrm>
                <a:off x="2636" y="2712"/>
                <a:ext cx="0" cy="32"/>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grpSp>
        <p:sp>
          <p:nvSpPr>
            <p:cNvPr id="244799" name="Line 63"/>
            <p:cNvSpPr>
              <a:spLocks noChangeShapeType="1"/>
            </p:cNvSpPr>
            <p:nvPr/>
          </p:nvSpPr>
          <p:spPr bwMode="auto">
            <a:xfrm flipV="1">
              <a:off x="4184650" y="4829175"/>
              <a:ext cx="0" cy="128588"/>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801" name="Freeform 65"/>
            <p:cNvSpPr>
              <a:spLocks/>
            </p:cNvSpPr>
            <p:nvPr/>
          </p:nvSpPr>
          <p:spPr bwMode="auto">
            <a:xfrm>
              <a:off x="4330700" y="2028825"/>
              <a:ext cx="344488" cy="201613"/>
            </a:xfrm>
            <a:custGeom>
              <a:avLst/>
              <a:gdLst>
                <a:gd name="T0" fmla="*/ 0 w 217"/>
                <a:gd name="T1" fmla="*/ 0 h 113"/>
                <a:gd name="T2" fmla="*/ 104 w 217"/>
                <a:gd name="T3" fmla="*/ 112 h 113"/>
                <a:gd name="T4" fmla="*/ 216 w 217"/>
                <a:gd name="T5" fmla="*/ 0 h 113"/>
              </a:gdLst>
              <a:ahLst/>
              <a:cxnLst>
                <a:cxn ang="0">
                  <a:pos x="T0" y="T1"/>
                </a:cxn>
                <a:cxn ang="0">
                  <a:pos x="T2" y="T3"/>
                </a:cxn>
                <a:cxn ang="0">
                  <a:pos x="T4" y="T5"/>
                </a:cxn>
              </a:cxnLst>
              <a:rect l="0" t="0" r="r" b="b"/>
              <a:pathLst>
                <a:path w="217" h="113">
                  <a:moveTo>
                    <a:pt x="0" y="0"/>
                  </a:moveTo>
                  <a:lnTo>
                    <a:pt x="104" y="112"/>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802" name="Freeform 66"/>
            <p:cNvSpPr>
              <a:spLocks/>
            </p:cNvSpPr>
            <p:nvPr/>
          </p:nvSpPr>
          <p:spPr bwMode="auto">
            <a:xfrm>
              <a:off x="4330700" y="2028825"/>
              <a:ext cx="344488" cy="201613"/>
            </a:xfrm>
            <a:custGeom>
              <a:avLst/>
              <a:gdLst>
                <a:gd name="T0" fmla="*/ 0 w 217"/>
                <a:gd name="T1" fmla="*/ 0 h 113"/>
                <a:gd name="T2" fmla="*/ 104 w 217"/>
                <a:gd name="T3" fmla="*/ 112 h 113"/>
                <a:gd name="T4" fmla="*/ 216 w 217"/>
                <a:gd name="T5" fmla="*/ 0 h 113"/>
              </a:gdLst>
              <a:ahLst/>
              <a:cxnLst>
                <a:cxn ang="0">
                  <a:pos x="T0" y="T1"/>
                </a:cxn>
                <a:cxn ang="0">
                  <a:pos x="T2" y="T3"/>
                </a:cxn>
                <a:cxn ang="0">
                  <a:pos x="T4" y="T5"/>
                </a:cxn>
              </a:cxnLst>
              <a:rect l="0" t="0" r="r" b="b"/>
              <a:pathLst>
                <a:path w="217" h="113">
                  <a:moveTo>
                    <a:pt x="0" y="0"/>
                  </a:moveTo>
                  <a:lnTo>
                    <a:pt x="104" y="112"/>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803" name="Freeform 67"/>
            <p:cNvSpPr>
              <a:spLocks/>
            </p:cNvSpPr>
            <p:nvPr/>
          </p:nvSpPr>
          <p:spPr bwMode="auto">
            <a:xfrm>
              <a:off x="3441700" y="2414588"/>
              <a:ext cx="344488" cy="201612"/>
            </a:xfrm>
            <a:custGeom>
              <a:avLst/>
              <a:gdLst>
                <a:gd name="T0" fmla="*/ 0 w 217"/>
                <a:gd name="T1" fmla="*/ 0 h 113"/>
                <a:gd name="T2" fmla="*/ 104 w 217"/>
                <a:gd name="T3" fmla="*/ 112 h 113"/>
                <a:gd name="T4" fmla="*/ 216 w 217"/>
                <a:gd name="T5" fmla="*/ 0 h 113"/>
              </a:gdLst>
              <a:ahLst/>
              <a:cxnLst>
                <a:cxn ang="0">
                  <a:pos x="T0" y="T1"/>
                </a:cxn>
                <a:cxn ang="0">
                  <a:pos x="T2" y="T3"/>
                </a:cxn>
                <a:cxn ang="0">
                  <a:pos x="T4" y="T5"/>
                </a:cxn>
              </a:cxnLst>
              <a:rect l="0" t="0" r="r" b="b"/>
              <a:pathLst>
                <a:path w="217" h="113">
                  <a:moveTo>
                    <a:pt x="0" y="0"/>
                  </a:moveTo>
                  <a:lnTo>
                    <a:pt x="104" y="112"/>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804" name="Freeform 68"/>
            <p:cNvSpPr>
              <a:spLocks/>
            </p:cNvSpPr>
            <p:nvPr/>
          </p:nvSpPr>
          <p:spPr bwMode="auto">
            <a:xfrm>
              <a:off x="3441700" y="2414588"/>
              <a:ext cx="344488" cy="201612"/>
            </a:xfrm>
            <a:custGeom>
              <a:avLst/>
              <a:gdLst>
                <a:gd name="T0" fmla="*/ 0 w 217"/>
                <a:gd name="T1" fmla="*/ 0 h 113"/>
                <a:gd name="T2" fmla="*/ 104 w 217"/>
                <a:gd name="T3" fmla="*/ 112 h 113"/>
                <a:gd name="T4" fmla="*/ 216 w 217"/>
                <a:gd name="T5" fmla="*/ 0 h 113"/>
              </a:gdLst>
              <a:ahLst/>
              <a:cxnLst>
                <a:cxn ang="0">
                  <a:pos x="T0" y="T1"/>
                </a:cxn>
                <a:cxn ang="0">
                  <a:pos x="T2" y="T3"/>
                </a:cxn>
                <a:cxn ang="0">
                  <a:pos x="T4" y="T5"/>
                </a:cxn>
              </a:cxnLst>
              <a:rect l="0" t="0" r="r" b="b"/>
              <a:pathLst>
                <a:path w="217" h="113">
                  <a:moveTo>
                    <a:pt x="0" y="0"/>
                  </a:moveTo>
                  <a:lnTo>
                    <a:pt x="104" y="112"/>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805" name="Freeform 69"/>
            <p:cNvSpPr>
              <a:spLocks/>
            </p:cNvSpPr>
            <p:nvPr/>
          </p:nvSpPr>
          <p:spPr bwMode="auto">
            <a:xfrm>
              <a:off x="2667000" y="2843213"/>
              <a:ext cx="344488" cy="187325"/>
            </a:xfrm>
            <a:custGeom>
              <a:avLst/>
              <a:gdLst>
                <a:gd name="T0" fmla="*/ 0 w 217"/>
                <a:gd name="T1" fmla="*/ 0 h 105"/>
                <a:gd name="T2" fmla="*/ 112 w 217"/>
                <a:gd name="T3" fmla="*/ 104 h 105"/>
                <a:gd name="T4" fmla="*/ 216 w 217"/>
                <a:gd name="T5" fmla="*/ 0 h 105"/>
              </a:gdLst>
              <a:ahLst/>
              <a:cxnLst>
                <a:cxn ang="0">
                  <a:pos x="T0" y="T1"/>
                </a:cxn>
                <a:cxn ang="0">
                  <a:pos x="T2" y="T3"/>
                </a:cxn>
                <a:cxn ang="0">
                  <a:pos x="T4" y="T5"/>
                </a:cxn>
              </a:cxnLst>
              <a:rect l="0" t="0" r="r" b="b"/>
              <a:pathLst>
                <a:path w="217" h="105">
                  <a:moveTo>
                    <a:pt x="0" y="0"/>
                  </a:moveTo>
                  <a:lnTo>
                    <a:pt x="112"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806" name="Freeform 70"/>
            <p:cNvSpPr>
              <a:spLocks/>
            </p:cNvSpPr>
            <p:nvPr/>
          </p:nvSpPr>
          <p:spPr bwMode="auto">
            <a:xfrm>
              <a:off x="2667000" y="2843213"/>
              <a:ext cx="344488" cy="187325"/>
            </a:xfrm>
            <a:custGeom>
              <a:avLst/>
              <a:gdLst>
                <a:gd name="T0" fmla="*/ 0 w 217"/>
                <a:gd name="T1" fmla="*/ 0 h 105"/>
                <a:gd name="T2" fmla="*/ 112 w 217"/>
                <a:gd name="T3" fmla="*/ 104 h 105"/>
                <a:gd name="T4" fmla="*/ 216 w 217"/>
                <a:gd name="T5" fmla="*/ 0 h 105"/>
              </a:gdLst>
              <a:ahLst/>
              <a:cxnLst>
                <a:cxn ang="0">
                  <a:pos x="T0" y="T1"/>
                </a:cxn>
                <a:cxn ang="0">
                  <a:pos x="T2" y="T3"/>
                </a:cxn>
                <a:cxn ang="0">
                  <a:pos x="T4" y="T5"/>
                </a:cxn>
              </a:cxnLst>
              <a:rect l="0" t="0" r="r" b="b"/>
              <a:pathLst>
                <a:path w="217" h="105">
                  <a:moveTo>
                    <a:pt x="0" y="0"/>
                  </a:moveTo>
                  <a:lnTo>
                    <a:pt x="112"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807" name="Freeform 71"/>
            <p:cNvSpPr>
              <a:spLocks/>
            </p:cNvSpPr>
            <p:nvPr/>
          </p:nvSpPr>
          <p:spPr bwMode="auto">
            <a:xfrm>
              <a:off x="4216400" y="2843213"/>
              <a:ext cx="344488" cy="187325"/>
            </a:xfrm>
            <a:custGeom>
              <a:avLst/>
              <a:gdLst>
                <a:gd name="T0" fmla="*/ 0 w 217"/>
                <a:gd name="T1" fmla="*/ 0 h 105"/>
                <a:gd name="T2" fmla="*/ 104 w 217"/>
                <a:gd name="T3" fmla="*/ 104 h 105"/>
                <a:gd name="T4" fmla="*/ 216 w 217"/>
                <a:gd name="T5" fmla="*/ 0 h 105"/>
              </a:gdLst>
              <a:ahLst/>
              <a:cxnLst>
                <a:cxn ang="0">
                  <a:pos x="T0" y="T1"/>
                </a:cxn>
                <a:cxn ang="0">
                  <a:pos x="T2" y="T3"/>
                </a:cxn>
                <a:cxn ang="0">
                  <a:pos x="T4" y="T5"/>
                </a:cxn>
              </a:cxnLst>
              <a:rect l="0" t="0" r="r" b="b"/>
              <a:pathLst>
                <a:path w="217" h="105">
                  <a:moveTo>
                    <a:pt x="0" y="0"/>
                  </a:moveTo>
                  <a:lnTo>
                    <a:pt x="104"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808" name="Freeform 72"/>
            <p:cNvSpPr>
              <a:spLocks/>
            </p:cNvSpPr>
            <p:nvPr/>
          </p:nvSpPr>
          <p:spPr bwMode="auto">
            <a:xfrm>
              <a:off x="4216400" y="2843213"/>
              <a:ext cx="344488" cy="187325"/>
            </a:xfrm>
            <a:custGeom>
              <a:avLst/>
              <a:gdLst>
                <a:gd name="T0" fmla="*/ 0 w 217"/>
                <a:gd name="T1" fmla="*/ 0 h 105"/>
                <a:gd name="T2" fmla="*/ 104 w 217"/>
                <a:gd name="T3" fmla="*/ 104 h 105"/>
                <a:gd name="T4" fmla="*/ 216 w 217"/>
                <a:gd name="T5" fmla="*/ 0 h 105"/>
              </a:gdLst>
              <a:ahLst/>
              <a:cxnLst>
                <a:cxn ang="0">
                  <a:pos x="T0" y="T1"/>
                </a:cxn>
                <a:cxn ang="0">
                  <a:pos x="T2" y="T3"/>
                </a:cxn>
                <a:cxn ang="0">
                  <a:pos x="T4" y="T5"/>
                </a:cxn>
              </a:cxnLst>
              <a:rect l="0" t="0" r="r" b="b"/>
              <a:pathLst>
                <a:path w="217" h="105">
                  <a:moveTo>
                    <a:pt x="0" y="0"/>
                  </a:moveTo>
                  <a:lnTo>
                    <a:pt x="104"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809" name="Freeform 73"/>
            <p:cNvSpPr>
              <a:spLocks/>
            </p:cNvSpPr>
            <p:nvPr/>
          </p:nvSpPr>
          <p:spPr bwMode="auto">
            <a:xfrm>
              <a:off x="4013200" y="4643438"/>
              <a:ext cx="344488" cy="187325"/>
            </a:xfrm>
            <a:custGeom>
              <a:avLst/>
              <a:gdLst>
                <a:gd name="T0" fmla="*/ 0 w 217"/>
                <a:gd name="T1" fmla="*/ 0 h 105"/>
                <a:gd name="T2" fmla="*/ 104 w 217"/>
                <a:gd name="T3" fmla="*/ 104 h 105"/>
                <a:gd name="T4" fmla="*/ 216 w 217"/>
                <a:gd name="T5" fmla="*/ 0 h 105"/>
              </a:gdLst>
              <a:ahLst/>
              <a:cxnLst>
                <a:cxn ang="0">
                  <a:pos x="T0" y="T1"/>
                </a:cxn>
                <a:cxn ang="0">
                  <a:pos x="T2" y="T3"/>
                </a:cxn>
                <a:cxn ang="0">
                  <a:pos x="T4" y="T5"/>
                </a:cxn>
              </a:cxnLst>
              <a:rect l="0" t="0" r="r" b="b"/>
              <a:pathLst>
                <a:path w="217" h="105">
                  <a:moveTo>
                    <a:pt x="0" y="0"/>
                  </a:moveTo>
                  <a:lnTo>
                    <a:pt x="104"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810" name="Freeform 74"/>
            <p:cNvSpPr>
              <a:spLocks/>
            </p:cNvSpPr>
            <p:nvPr/>
          </p:nvSpPr>
          <p:spPr bwMode="auto">
            <a:xfrm>
              <a:off x="4013200" y="4643438"/>
              <a:ext cx="344488" cy="187325"/>
            </a:xfrm>
            <a:custGeom>
              <a:avLst/>
              <a:gdLst>
                <a:gd name="T0" fmla="*/ 0 w 217"/>
                <a:gd name="T1" fmla="*/ 0 h 105"/>
                <a:gd name="T2" fmla="*/ 104 w 217"/>
                <a:gd name="T3" fmla="*/ 104 h 105"/>
                <a:gd name="T4" fmla="*/ 216 w 217"/>
                <a:gd name="T5" fmla="*/ 0 h 105"/>
              </a:gdLst>
              <a:ahLst/>
              <a:cxnLst>
                <a:cxn ang="0">
                  <a:pos x="T0" y="T1"/>
                </a:cxn>
                <a:cxn ang="0">
                  <a:pos x="T2" y="T3"/>
                </a:cxn>
                <a:cxn ang="0">
                  <a:pos x="T4" y="T5"/>
                </a:cxn>
              </a:cxnLst>
              <a:rect l="0" t="0" r="r" b="b"/>
              <a:pathLst>
                <a:path w="217" h="105">
                  <a:moveTo>
                    <a:pt x="0" y="0"/>
                  </a:moveTo>
                  <a:lnTo>
                    <a:pt x="104" y="104"/>
                  </a:lnTo>
                  <a:lnTo>
                    <a:pt x="216" y="0"/>
                  </a:lnTo>
                </a:path>
              </a:pathLst>
            </a:custGeom>
            <a:noFill/>
            <a:ln w="25400" cap="rnd" cmpd="sng">
              <a:solidFill>
                <a:schemeClr val="tx1"/>
              </a:solidFill>
              <a:prstDash val="solid"/>
              <a:round/>
              <a:headEnd type="none" w="med" len="med"/>
              <a:tailEnd type="none" w="med" len="med"/>
            </a:ln>
            <a:effectLst/>
            <a:extLst>
              <a:ext uri="{909E8E84-426E-40dd-AFC4-6F175D3DCCD1}">
                <a14:hiddenFill xmlns:a14="http://schemas.microsoft.com/office/drawing/2010/main" xmlns="">
                  <a:solidFill>
                    <a:schemeClr val="accent2"/>
                  </a:solidFill>
                </a14:hiddenFill>
              </a:ext>
              <a:ext uri="{AF507438-7753-43e0-B8FC-AC1667EBCBE1}">
                <a14:hiddenEffects xmlns:a14="http://schemas.microsoft.com/office/drawing/2010/main" xmlns="">
                  <a:effectLst>
                    <a:outerShdw blurRad="63500" dist="107763" dir="2700000" algn="ctr" rotWithShape="0">
                      <a:schemeClr val="bg2"/>
                    </a:outerShdw>
                  </a:effectLst>
                </a14:hiddenEffects>
              </a:ext>
            </a:extLst>
          </p:spPr>
          <p:txBody>
            <a:bodyPr/>
            <a:lstStyle/>
            <a:p>
              <a:pPr>
                <a:defRPr/>
              </a:pPr>
              <a:endParaRPr lang="en-US" sz="1800" dirty="0">
                <a:cs typeface="Arial" charset="0"/>
              </a:endParaRPr>
            </a:p>
          </p:txBody>
        </p:sp>
        <p:sp>
          <p:nvSpPr>
            <p:cNvPr id="244811" name="Line 75"/>
            <p:cNvSpPr>
              <a:spLocks noChangeShapeType="1"/>
            </p:cNvSpPr>
            <p:nvPr/>
          </p:nvSpPr>
          <p:spPr bwMode="auto">
            <a:xfrm>
              <a:off x="4572000" y="2851150"/>
              <a:ext cx="114300" cy="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816" name="AutoShape 80"/>
            <p:cNvSpPr>
              <a:spLocks noChangeArrowheads="1"/>
            </p:cNvSpPr>
            <p:nvPr/>
          </p:nvSpPr>
          <p:spPr bwMode="auto">
            <a:xfrm>
              <a:off x="4279900" y="1800225"/>
              <a:ext cx="419100" cy="428625"/>
            </a:xfrm>
            <a:prstGeom prst="diamond">
              <a:avLst/>
            </a:prstGeom>
            <a:solidFill>
              <a:schemeClr val="tx2"/>
            </a:solidFill>
            <a:ln>
              <a:noFill/>
            </a:ln>
            <a:effectLst/>
            <a:extLs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817" name="AutoShape 81"/>
            <p:cNvSpPr>
              <a:spLocks noChangeArrowheads="1"/>
            </p:cNvSpPr>
            <p:nvPr/>
          </p:nvSpPr>
          <p:spPr bwMode="auto">
            <a:xfrm>
              <a:off x="3390900" y="2200275"/>
              <a:ext cx="419100" cy="428625"/>
            </a:xfrm>
            <a:prstGeom prst="diamond">
              <a:avLst/>
            </a:prstGeom>
            <a:solidFill>
              <a:schemeClr val="tx2"/>
            </a:solidFill>
            <a:ln>
              <a:noFill/>
            </a:ln>
            <a:effectLst/>
            <a:extLs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818" name="AutoShape 82"/>
            <p:cNvSpPr>
              <a:spLocks noChangeArrowheads="1"/>
            </p:cNvSpPr>
            <p:nvPr/>
          </p:nvSpPr>
          <p:spPr bwMode="auto">
            <a:xfrm>
              <a:off x="2616200" y="2614613"/>
              <a:ext cx="419100" cy="428625"/>
            </a:xfrm>
            <a:prstGeom prst="diamond">
              <a:avLst/>
            </a:prstGeom>
            <a:solidFill>
              <a:schemeClr val="tx2"/>
            </a:solidFill>
            <a:ln>
              <a:noFill/>
            </a:ln>
            <a:effectLst/>
            <a:extLs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819" name="AutoShape 83"/>
            <p:cNvSpPr>
              <a:spLocks noChangeArrowheads="1"/>
            </p:cNvSpPr>
            <p:nvPr/>
          </p:nvSpPr>
          <p:spPr bwMode="auto">
            <a:xfrm>
              <a:off x="4165600" y="2614613"/>
              <a:ext cx="419100" cy="428625"/>
            </a:xfrm>
            <a:prstGeom prst="diamond">
              <a:avLst/>
            </a:prstGeom>
            <a:solidFill>
              <a:schemeClr val="tx2"/>
            </a:solidFill>
            <a:ln>
              <a:noFill/>
            </a:ln>
            <a:effectLst/>
            <a:extLs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sp>
          <p:nvSpPr>
            <p:cNvPr id="244820" name="AutoShape 84"/>
            <p:cNvSpPr>
              <a:spLocks noChangeArrowheads="1"/>
            </p:cNvSpPr>
            <p:nvPr/>
          </p:nvSpPr>
          <p:spPr bwMode="auto">
            <a:xfrm>
              <a:off x="3949700" y="4414838"/>
              <a:ext cx="419100" cy="428625"/>
            </a:xfrm>
            <a:prstGeom prst="diamond">
              <a:avLst/>
            </a:prstGeom>
            <a:solidFill>
              <a:schemeClr val="tx2"/>
            </a:solidFill>
            <a:ln>
              <a:noFill/>
            </a:ln>
            <a:effectLst/>
            <a:extLst>
              <a:ext uri="{91240B29-F687-4f45-9708-019B960494DF}">
                <a14:hiddenLine xmlns:a14="http://schemas.microsoft.com/office/drawing/2010/main" xmlns="" w="25400">
                  <a:solidFill>
                    <a:schemeClr val="folHlink"/>
                  </a:solidFill>
                  <a:miter lim="800000"/>
                  <a:headEnd/>
                  <a:tailEnd/>
                </a14:hiddenLine>
              </a:ext>
              <a:ext uri="{AF507438-7753-43e0-B8FC-AC1667EBCBE1}">
                <a14:hiddenEffects xmlns:a14="http://schemas.microsoft.com/office/drawing/2010/main" xmlns="">
                  <a:effectLst>
                    <a:outerShdw blurRad="63500" dist="107763" dir="2700000" algn="ctr" rotWithShape="0">
                      <a:schemeClr val="bg2">
                        <a:alpha val="74998"/>
                      </a:schemeClr>
                    </a:outerShdw>
                  </a:effectLst>
                </a14:hiddenEffects>
              </a:ext>
            </a:extLst>
          </p:spPr>
          <p:txBody>
            <a:bodyPr wrap="none" anchor="ctr"/>
            <a:lstStyle/>
            <a:p>
              <a:pPr>
                <a:defRPr/>
              </a:pPr>
              <a:endParaRPr lang="en-US" sz="1800" dirty="0">
                <a:cs typeface="Arial" charset="0"/>
              </a:endParaRPr>
            </a:p>
          </p:txBody>
        </p:sp>
      </p:grpSp>
      <p:sp>
        <p:nvSpPr>
          <p:cNvPr id="4" name="Slide Number Placeholder 3"/>
          <p:cNvSpPr>
            <a:spLocks noGrp="1"/>
          </p:cNvSpPr>
          <p:nvPr>
            <p:ph type="sldNum" sz="quarter" idx="12"/>
          </p:nvPr>
        </p:nvSpPr>
        <p:spPr/>
        <p:txBody>
          <a:bodyPr/>
          <a:lstStyle/>
          <a:p>
            <a:fld id="{B543A0FD-1CA6-4228-86A2-78061B4844C8}" type="slidenum">
              <a:rPr lang="en-US" smtClean="0"/>
              <a:t>85</a:t>
            </a:fld>
            <a:endParaRPr lang="en-US"/>
          </a:p>
        </p:txBody>
      </p:sp>
    </p:spTree>
    <p:extLst>
      <p:ext uri="{BB962C8B-B14F-4D97-AF65-F5344CB8AC3E}">
        <p14:creationId xmlns:p14="http://schemas.microsoft.com/office/powerpoint/2010/main" val="2648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48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244800"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Title 1"/>
          <p:cNvSpPr>
            <a:spLocks noGrp="1"/>
          </p:cNvSpPr>
          <p:nvPr>
            <p:ph type="title"/>
          </p:nvPr>
        </p:nvSpPr>
        <p:spPr/>
        <p:txBody>
          <a:bodyPr/>
          <a:lstStyle/>
          <a:p>
            <a:r>
              <a:rPr lang="en-US" dirty="0"/>
              <a:t>Absence of Defects</a:t>
            </a:r>
            <a:r>
              <a:rPr lang="en-US" sz="4400" dirty="0"/>
              <a:t>  </a:t>
            </a:r>
          </a:p>
        </p:txBody>
      </p:sp>
      <p:sp>
        <p:nvSpPr>
          <p:cNvPr id="83970" name="Content Placeholder 2"/>
          <p:cNvSpPr>
            <a:spLocks noGrp="1"/>
          </p:cNvSpPr>
          <p:nvPr>
            <p:ph idx="1"/>
          </p:nvPr>
        </p:nvSpPr>
        <p:spPr/>
        <p:txBody>
          <a:bodyPr>
            <a:normAutofit/>
          </a:bodyPr>
          <a:lstStyle/>
          <a:p>
            <a:pPr marL="0" indent="0">
              <a:lnSpc>
                <a:spcPct val="120000"/>
              </a:lnSpc>
              <a:spcBef>
                <a:spcPts val="0"/>
              </a:spcBef>
              <a:buFont typeface="Wingdings 3" charset="0"/>
              <a:buNone/>
              <a:defRPr/>
            </a:pPr>
            <a:r>
              <a:rPr lang="ja-JP" altLang="en-US" sz="3200" dirty="0"/>
              <a:t>“</a:t>
            </a:r>
            <a:r>
              <a:rPr lang="en-US" altLang="ja-JP" sz="3200" dirty="0"/>
              <a:t>Program testing can be used to show the presence of bugs, but never their absence.</a:t>
            </a:r>
            <a:r>
              <a:rPr lang="ja-JP" altLang="en-US" sz="3200" dirty="0"/>
              <a:t>”</a:t>
            </a:r>
            <a:r>
              <a:rPr lang="en-US" altLang="ja-JP" sz="3200" dirty="0"/>
              <a:t> </a:t>
            </a:r>
            <a:endParaRPr lang="en-US" altLang="ja-JP" sz="3000" dirty="0"/>
          </a:p>
          <a:p>
            <a:pPr marL="0" indent="0">
              <a:buFont typeface="Wingdings 3" charset="0"/>
              <a:buNone/>
              <a:defRPr/>
            </a:pPr>
            <a:r>
              <a:rPr lang="en-US" altLang="ja-JP" sz="3000" dirty="0"/>
              <a:t>       		(</a:t>
            </a:r>
            <a:r>
              <a:rPr lang="en-US" altLang="ja-JP" sz="3000" i="1" dirty="0"/>
              <a:t>Dijkstra</a:t>
            </a:r>
            <a:r>
              <a:rPr lang="en-US" altLang="ja-JP" sz="3000" dirty="0"/>
              <a:t>, 1969</a:t>
            </a:r>
            <a:r>
              <a:rPr lang="en-US" altLang="ja-JP" sz="3000" dirty="0" smtClean="0"/>
              <a:t>)</a:t>
            </a:r>
          </a:p>
          <a:p>
            <a:pPr marL="0" indent="0">
              <a:buFont typeface="Wingdings 3" charset="0"/>
              <a:buNone/>
              <a:defRPr/>
            </a:pPr>
            <a:endParaRPr lang="en-US" sz="2400" dirty="0"/>
          </a:p>
          <a:p>
            <a:pPr marL="0" indent="0">
              <a:lnSpc>
                <a:spcPct val="110000"/>
              </a:lnSpc>
              <a:buNone/>
              <a:defRPr/>
            </a:pPr>
            <a:r>
              <a:rPr lang="en-US" sz="2800" dirty="0"/>
              <a:t>Testing reduces the probability of </a:t>
            </a:r>
            <a:r>
              <a:rPr lang="en-US" sz="2800" dirty="0" smtClean="0"/>
              <a:t>undiscovered </a:t>
            </a:r>
            <a:r>
              <a:rPr lang="en-US" sz="2800" dirty="0"/>
              <a:t>defects remaining in </a:t>
            </a:r>
            <a:r>
              <a:rPr lang="en-US" sz="2800" dirty="0" smtClean="0"/>
              <a:t>the </a:t>
            </a:r>
            <a:r>
              <a:rPr lang="en-US" sz="2800" dirty="0"/>
              <a:t>software but, even if no defects </a:t>
            </a:r>
            <a:r>
              <a:rPr lang="en-US" sz="2800" dirty="0" smtClean="0"/>
              <a:t>are </a:t>
            </a:r>
            <a:r>
              <a:rPr lang="en-US" sz="2800" dirty="0"/>
              <a:t>found, it is not a proof of absence </a:t>
            </a:r>
            <a:r>
              <a:rPr lang="en-US" sz="2800" dirty="0" smtClean="0"/>
              <a:t>of </a:t>
            </a:r>
            <a:r>
              <a:rPr lang="en-US" sz="2800" dirty="0"/>
              <a:t>defects. </a:t>
            </a:r>
          </a:p>
          <a:p>
            <a:pPr>
              <a:defRPr/>
            </a:pPr>
            <a:endParaRPr lang="en-US" sz="2400" dirty="0">
              <a:latin typeface="Gill Sans MT" charset="0"/>
            </a:endParaRPr>
          </a:p>
          <a:p>
            <a:pPr lvl="1">
              <a:buFont typeface="Wingdings 3" charset="0"/>
              <a:buNone/>
              <a:defRPr/>
            </a:pPr>
            <a:endParaRPr lang="en-US" sz="2400" dirty="0">
              <a:latin typeface="Gill Sans MT" charset="0"/>
            </a:endParaRPr>
          </a:p>
        </p:txBody>
      </p:sp>
      <p:sp>
        <p:nvSpPr>
          <p:cNvPr id="2" name="Slide Number Placeholder 1"/>
          <p:cNvSpPr>
            <a:spLocks noGrp="1"/>
          </p:cNvSpPr>
          <p:nvPr>
            <p:ph type="sldNum" sz="quarter" idx="12"/>
          </p:nvPr>
        </p:nvSpPr>
        <p:spPr/>
        <p:txBody>
          <a:bodyPr/>
          <a:lstStyle/>
          <a:p>
            <a:fld id="{B543A0FD-1CA6-4228-86A2-78061B4844C8}" type="slidenum">
              <a:rPr lang="en-US" smtClean="0"/>
              <a:t>86</a:t>
            </a:fld>
            <a:endParaRPr lang="en-US"/>
          </a:p>
        </p:txBody>
      </p:sp>
    </p:spTree>
    <p:extLst>
      <p:ext uri="{BB962C8B-B14F-4D97-AF65-F5344CB8AC3E}">
        <p14:creationId xmlns:p14="http://schemas.microsoft.com/office/powerpoint/2010/main" val="2707194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97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397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1026"/>
          <p:cNvSpPr>
            <a:spLocks noGrp="1"/>
          </p:cNvSpPr>
          <p:nvPr>
            <p:ph type="title" idx="4294967295"/>
          </p:nvPr>
        </p:nvSpPr>
        <p:spPr/>
        <p:txBody>
          <a:bodyPr/>
          <a:lstStyle/>
          <a:p>
            <a:r>
              <a:rPr lang="en-US" dirty="0"/>
              <a:t>When to Stop Testing?</a:t>
            </a:r>
            <a:endParaRPr lang="en-US" sz="3200" dirty="0"/>
          </a:p>
        </p:txBody>
      </p:sp>
      <p:sp>
        <p:nvSpPr>
          <p:cNvPr id="88066" name="Rectangle 1027"/>
          <p:cNvSpPr>
            <a:spLocks noGrp="1"/>
          </p:cNvSpPr>
          <p:nvPr>
            <p:ph type="body" idx="4294967295"/>
          </p:nvPr>
        </p:nvSpPr>
        <p:spPr/>
        <p:txBody>
          <a:bodyPr>
            <a:normAutofit/>
          </a:bodyPr>
          <a:lstStyle/>
          <a:p>
            <a:r>
              <a:rPr lang="en-US" sz="3200" dirty="0"/>
              <a:t>One of the most difficult problems in testing is not knowing when to stop.</a:t>
            </a:r>
          </a:p>
          <a:p>
            <a:endParaRPr lang="en-US" altLang="ja-JP" sz="3200" dirty="0"/>
          </a:p>
          <a:p>
            <a:r>
              <a:rPr lang="en-US" altLang="ja-JP" sz="3200" dirty="0"/>
              <a:t>You can use metrics to make a guess. Keep track of the defect rate. When it goes towards zero you can use it as an indicator. Or, </a:t>
            </a:r>
            <a:r>
              <a:rPr lang="mr-IN" altLang="ja-JP" sz="3200" dirty="0"/>
              <a:t>…</a:t>
            </a:r>
            <a:endParaRPr lang="en-US" altLang="ja-JP" sz="3200" dirty="0"/>
          </a:p>
          <a:p>
            <a:r>
              <a:rPr lang="en-US" sz="3200" dirty="0"/>
              <a:t>Even if you do find the last bug, you’</a:t>
            </a:r>
            <a:r>
              <a:rPr lang="en-US" altLang="ja-JP" sz="3200" dirty="0"/>
              <a:t>ll never know it.</a:t>
            </a:r>
          </a:p>
        </p:txBody>
      </p:sp>
      <p:sp>
        <p:nvSpPr>
          <p:cNvPr id="2" name="Slide Number Placeholder 1"/>
          <p:cNvSpPr>
            <a:spLocks noGrp="1"/>
          </p:cNvSpPr>
          <p:nvPr>
            <p:ph type="sldNum" sz="quarter" idx="12"/>
          </p:nvPr>
        </p:nvSpPr>
        <p:spPr/>
        <p:txBody>
          <a:bodyPr/>
          <a:lstStyle/>
          <a:p>
            <a:fld id="{B543A0FD-1CA6-4228-86A2-78061B4844C8}" type="slidenum">
              <a:rPr lang="en-US" smtClean="0"/>
              <a:t>87</a:t>
            </a:fld>
            <a:endParaRPr lang="en-US"/>
          </a:p>
        </p:txBody>
      </p:sp>
    </p:spTree>
    <p:extLst>
      <p:ext uri="{BB962C8B-B14F-4D97-AF65-F5344CB8AC3E}">
        <p14:creationId xmlns:p14="http://schemas.microsoft.com/office/powerpoint/2010/main" val="3030037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06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806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6"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Much Testing is Enough? </a:t>
            </a:r>
          </a:p>
        </p:txBody>
      </p:sp>
      <p:sp>
        <p:nvSpPr>
          <p:cNvPr id="3" name="Content Placeholder 2"/>
          <p:cNvSpPr>
            <a:spLocks noGrp="1"/>
          </p:cNvSpPr>
          <p:nvPr>
            <p:ph sz="quarter" idx="1"/>
          </p:nvPr>
        </p:nvSpPr>
        <p:spPr/>
        <p:txBody>
          <a:bodyPr>
            <a:normAutofit lnSpcReduction="10000"/>
          </a:bodyPr>
          <a:lstStyle/>
          <a:p>
            <a:pPr>
              <a:lnSpc>
                <a:spcPct val="110000"/>
              </a:lnSpc>
            </a:pPr>
            <a:r>
              <a:rPr lang="en-US" dirty="0"/>
              <a:t>Take into account </a:t>
            </a:r>
          </a:p>
          <a:p>
            <a:pPr lvl="1">
              <a:lnSpc>
                <a:spcPct val="110000"/>
              </a:lnSpc>
            </a:pPr>
            <a:r>
              <a:rPr lang="en-US" sz="2400" dirty="0"/>
              <a:t>the level of risk, including technical, safety, and business risks, and </a:t>
            </a:r>
          </a:p>
          <a:p>
            <a:pPr lvl="1">
              <a:lnSpc>
                <a:spcPct val="110000"/>
              </a:lnSpc>
            </a:pPr>
            <a:r>
              <a:rPr lang="en-US" sz="2400" dirty="0"/>
              <a:t>project constraints such as time and budget</a:t>
            </a:r>
            <a:r>
              <a:rPr lang="en-US" dirty="0"/>
              <a:t>. </a:t>
            </a:r>
          </a:p>
          <a:p>
            <a:pPr>
              <a:lnSpc>
                <a:spcPct val="110000"/>
              </a:lnSpc>
            </a:pPr>
            <a:r>
              <a:rPr lang="en-US" dirty="0"/>
              <a:t>Testing should provide feedback to stakeholders to make informed decisions </a:t>
            </a:r>
          </a:p>
          <a:p>
            <a:pPr lvl="1">
              <a:lnSpc>
                <a:spcPct val="110000"/>
              </a:lnSpc>
            </a:pPr>
            <a:r>
              <a:rPr lang="en-US" sz="2400" dirty="0"/>
              <a:t>about the release of the software, </a:t>
            </a:r>
          </a:p>
          <a:p>
            <a:pPr lvl="1">
              <a:lnSpc>
                <a:spcPct val="110000"/>
              </a:lnSpc>
            </a:pPr>
            <a:r>
              <a:rPr lang="en-US" sz="2400" dirty="0"/>
              <a:t>for the next development step, or </a:t>
            </a:r>
          </a:p>
          <a:p>
            <a:pPr lvl="1">
              <a:lnSpc>
                <a:spcPct val="110000"/>
              </a:lnSpc>
            </a:pPr>
            <a:r>
              <a:rPr lang="en-US" sz="2400" dirty="0"/>
              <a:t>handover to customers. </a:t>
            </a:r>
          </a:p>
          <a:p>
            <a:pPr>
              <a:lnSpc>
                <a:spcPct val="110000"/>
              </a:lnSpc>
            </a:pPr>
            <a:r>
              <a:rPr lang="en-US" dirty="0"/>
              <a:t>Later, we will discuss some techniques for making this decision</a:t>
            </a:r>
            <a:r>
              <a:rPr lang="en-US" dirty="0" smtClean="0"/>
              <a:t>.</a:t>
            </a:r>
            <a:endParaRPr lang="en-US" sz="1800" dirty="0"/>
          </a:p>
        </p:txBody>
      </p:sp>
      <p:sp>
        <p:nvSpPr>
          <p:cNvPr id="4" name="Slide Number Placeholder 3"/>
          <p:cNvSpPr>
            <a:spLocks noGrp="1"/>
          </p:cNvSpPr>
          <p:nvPr>
            <p:ph type="sldNum" sz="quarter" idx="12"/>
          </p:nvPr>
        </p:nvSpPr>
        <p:spPr/>
        <p:txBody>
          <a:bodyPr/>
          <a:lstStyle/>
          <a:p>
            <a:fld id="{B543A0FD-1CA6-4228-86A2-78061B4844C8}" type="slidenum">
              <a:rPr lang="en-US" smtClean="0"/>
              <a:t>88</a:t>
            </a:fld>
            <a:endParaRPr lang="en-US"/>
          </a:p>
        </p:txBody>
      </p:sp>
    </p:spTree>
    <p:extLst>
      <p:ext uri="{BB962C8B-B14F-4D97-AF65-F5344CB8AC3E}">
        <p14:creationId xmlns:p14="http://schemas.microsoft.com/office/powerpoint/2010/main" val="83318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Testing and SDLC</a:t>
            </a:r>
            <a:endParaRPr lang="en-US" dirty="0"/>
          </a:p>
        </p:txBody>
      </p:sp>
      <p:sp>
        <p:nvSpPr>
          <p:cNvPr id="5" name="Slide Number Placeholder 4"/>
          <p:cNvSpPr>
            <a:spLocks noGrp="1"/>
          </p:cNvSpPr>
          <p:nvPr>
            <p:ph type="sldNum" sz="quarter" idx="4294967295"/>
          </p:nvPr>
        </p:nvSpPr>
        <p:spPr>
          <a:xfrm>
            <a:off x="11272838" y="6289675"/>
            <a:ext cx="919162" cy="222250"/>
          </a:xfrm>
        </p:spPr>
        <p:txBody>
          <a:bodyPr/>
          <a:lstStyle/>
          <a:p>
            <a:fld id="{E31375A4-56A4-47D6-9801-1991572033F7}" type="slidenum">
              <a:rPr lang="en-US" smtClean="0"/>
              <a:pPr/>
              <a:t>89</a:t>
            </a:fld>
            <a:endParaRPr lang="en-US"/>
          </a:p>
        </p:txBody>
      </p:sp>
    </p:spTree>
    <p:extLst>
      <p:ext uri="{BB962C8B-B14F-4D97-AF65-F5344CB8AC3E}">
        <p14:creationId xmlns:p14="http://schemas.microsoft.com/office/powerpoint/2010/main" val="2918702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Why Software Testing is Important?</a:t>
            </a:r>
          </a:p>
        </p:txBody>
      </p:sp>
      <p:sp>
        <p:nvSpPr>
          <p:cNvPr id="3" name="Content Placeholder 2">
            <a:extLst>
              <a:ext uri="{FF2B5EF4-FFF2-40B4-BE49-F238E27FC236}">
                <a16:creationId xmlns:a16="http://schemas.microsoft.com/office/drawing/2014/main" id="{E6CEC10E-E948-477D-B407-CFD62B291428}"/>
              </a:ext>
            </a:extLst>
          </p:cNvPr>
          <p:cNvSpPr>
            <a:spLocks noGrp="1"/>
          </p:cNvSpPr>
          <p:nvPr>
            <p:ph idx="1"/>
          </p:nvPr>
        </p:nvSpPr>
        <p:spPr>
          <a:xfrm>
            <a:off x="1295400" y="1741056"/>
            <a:ext cx="9601200" cy="3809999"/>
          </a:xfrm>
        </p:spPr>
        <p:txBody>
          <a:bodyPr/>
          <a:lstStyle/>
          <a:p>
            <a:r>
              <a:rPr lang="en-US" dirty="0"/>
              <a:t>US Bank Accounts</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9</a:t>
            </a:fld>
            <a:endParaRPr lang="en-US"/>
          </a:p>
        </p:txBody>
      </p:sp>
      <p:sp>
        <p:nvSpPr>
          <p:cNvPr id="6" name="Rectangle 5">
            <a:extLst>
              <a:ext uri="{FF2B5EF4-FFF2-40B4-BE49-F238E27FC236}">
                <a16:creationId xmlns:a16="http://schemas.microsoft.com/office/drawing/2014/main" id="{687DC1AF-7B37-4074-B479-CEB1CF104889}"/>
              </a:ext>
            </a:extLst>
          </p:cNvPr>
          <p:cNvSpPr/>
          <p:nvPr/>
        </p:nvSpPr>
        <p:spPr>
          <a:xfrm>
            <a:off x="2006600" y="5445818"/>
            <a:ext cx="9679710" cy="400110"/>
          </a:xfrm>
          <a:prstGeom prst="rect">
            <a:avLst/>
          </a:prstGeom>
        </p:spPr>
        <p:txBody>
          <a:bodyPr wrap="square">
            <a:spAutoFit/>
          </a:bodyPr>
          <a:lstStyle/>
          <a:p>
            <a:r>
              <a:rPr lang="en-US" sz="2000" dirty="0"/>
              <a:t>A </a:t>
            </a:r>
            <a:r>
              <a:rPr lang="en-US" sz="2000" b="1" dirty="0"/>
              <a:t>software bug </a:t>
            </a:r>
            <a:r>
              <a:rPr lang="en-US" sz="2000" dirty="0"/>
              <a:t>caused 823 customers to be </a:t>
            </a:r>
            <a:r>
              <a:rPr lang="en-US" sz="2000" dirty="0">
                <a:solidFill>
                  <a:srgbClr val="D15A3E"/>
                </a:solidFill>
              </a:rPr>
              <a:t>credited $920 </a:t>
            </a:r>
            <a:r>
              <a:rPr lang="en-US" sz="2000" dirty="0"/>
              <a:t>million </a:t>
            </a:r>
          </a:p>
        </p:txBody>
      </p:sp>
      <p:pic>
        <p:nvPicPr>
          <p:cNvPr id="8" name="Picture 7">
            <a:extLst>
              <a:ext uri="{FF2B5EF4-FFF2-40B4-BE49-F238E27FC236}">
                <a16:creationId xmlns:a16="http://schemas.microsoft.com/office/drawing/2014/main" id="{FD9D6369-BB24-407B-941E-712612B7E783}"/>
              </a:ext>
            </a:extLst>
          </p:cNvPr>
          <p:cNvPicPr>
            <a:picLocks noChangeAspect="1"/>
          </p:cNvPicPr>
          <p:nvPr/>
        </p:nvPicPr>
        <p:blipFill>
          <a:blip r:embed="rId2"/>
          <a:stretch>
            <a:fillRect/>
          </a:stretch>
        </p:blipFill>
        <p:spPr>
          <a:xfrm>
            <a:off x="3185526" y="2384861"/>
            <a:ext cx="5010495" cy="2766084"/>
          </a:xfrm>
          <a:prstGeom prst="rect">
            <a:avLst/>
          </a:prstGeom>
        </p:spPr>
      </p:pic>
    </p:spTree>
    <p:extLst>
      <p:ext uri="{BB962C8B-B14F-4D97-AF65-F5344CB8AC3E}">
        <p14:creationId xmlns:p14="http://schemas.microsoft.com/office/powerpoint/2010/main" val="309875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5D5DA-70B3-486D-AC3A-17B2AF61B3FE}"/>
              </a:ext>
            </a:extLst>
          </p:cNvPr>
          <p:cNvSpPr>
            <a:spLocks noGrp="1"/>
          </p:cNvSpPr>
          <p:nvPr>
            <p:ph type="title"/>
          </p:nvPr>
        </p:nvSpPr>
        <p:spPr>
          <a:xfrm>
            <a:off x="7717510" y="212125"/>
            <a:ext cx="4141981" cy="681195"/>
          </a:xfrm>
        </p:spPr>
        <p:txBody>
          <a:bodyPr>
            <a:normAutofit fontScale="90000"/>
          </a:bodyPr>
          <a:lstStyle/>
          <a:p>
            <a:r>
              <a:rPr lang="en-US" dirty="0"/>
              <a:t>SDLC – Waterfall </a:t>
            </a:r>
          </a:p>
        </p:txBody>
      </p:sp>
      <p:sp>
        <p:nvSpPr>
          <p:cNvPr id="3" name="Content Placeholder 2">
            <a:extLst>
              <a:ext uri="{FF2B5EF4-FFF2-40B4-BE49-F238E27FC236}">
                <a16:creationId xmlns:a16="http://schemas.microsoft.com/office/drawing/2014/main" id="{08994026-6C1A-455D-A90C-E92412B262C0}"/>
              </a:ext>
            </a:extLst>
          </p:cNvPr>
          <p:cNvSpPr>
            <a:spLocks noGrp="1"/>
          </p:cNvSpPr>
          <p:nvPr>
            <p:ph sz="half" idx="1"/>
          </p:nvPr>
        </p:nvSpPr>
        <p:spPr>
          <a:xfrm>
            <a:off x="7717510" y="893320"/>
            <a:ext cx="3729182" cy="1351182"/>
          </a:xfrm>
        </p:spPr>
        <p:txBody>
          <a:bodyPr>
            <a:normAutofit/>
          </a:bodyPr>
          <a:lstStyle/>
          <a:p>
            <a:pPr>
              <a:lnSpc>
                <a:spcPct val="100000"/>
              </a:lnSpc>
            </a:pPr>
            <a:r>
              <a:rPr lang="en-US" sz="2600" dirty="0" smtClean="0"/>
              <a:t>Software </a:t>
            </a:r>
            <a:r>
              <a:rPr lang="en-US" sz="2600" dirty="0"/>
              <a:t>Development Life Cycle (SDLC), the </a:t>
            </a:r>
            <a:r>
              <a:rPr lang="en-US" sz="2600" b="1" dirty="0"/>
              <a:t>waterfall</a:t>
            </a:r>
            <a:r>
              <a:rPr lang="en-US" sz="2600" dirty="0"/>
              <a:t> model </a:t>
            </a:r>
          </a:p>
          <a:p>
            <a:pPr marL="0" indent="0">
              <a:buNone/>
            </a:pPr>
            <a:endParaRPr lang="en-US" dirty="0"/>
          </a:p>
        </p:txBody>
      </p:sp>
      <p:sp>
        <p:nvSpPr>
          <p:cNvPr id="5" name="Slide Number Placeholder 4">
            <a:extLst>
              <a:ext uri="{FF2B5EF4-FFF2-40B4-BE49-F238E27FC236}">
                <a16:creationId xmlns:a16="http://schemas.microsoft.com/office/drawing/2014/main" id="{3403BEA6-14C2-411B-A2B9-F2312DC96CF5}"/>
              </a:ext>
            </a:extLst>
          </p:cNvPr>
          <p:cNvSpPr>
            <a:spLocks noGrp="1"/>
          </p:cNvSpPr>
          <p:nvPr>
            <p:ph type="sldNum" sz="quarter" idx="12"/>
          </p:nvPr>
        </p:nvSpPr>
        <p:spPr/>
        <p:txBody>
          <a:bodyPr/>
          <a:lstStyle/>
          <a:p>
            <a:fld id="{E31375A4-56A4-47D6-9801-1991572033F7}" type="slidenum">
              <a:rPr lang="en-US" smtClean="0"/>
              <a:pPr/>
              <a:t>90</a:t>
            </a:fld>
            <a:endParaRPr lang="en-US"/>
          </a:p>
        </p:txBody>
      </p:sp>
      <p:pic>
        <p:nvPicPr>
          <p:cNvPr id="8" name="Picture 2" descr="Image result for waterfall model">
            <a:extLst>
              <a:ext uri="{FF2B5EF4-FFF2-40B4-BE49-F238E27FC236}">
                <a16:creationId xmlns:a16="http://schemas.microsoft.com/office/drawing/2014/main" id="{301CA060-2AEB-49B4-9EAF-399A33F2B447}"/>
              </a:ext>
            </a:extLst>
          </p:cNvPr>
          <p:cNvPicPr>
            <a:picLocks noGrp="1" noChangeAspect="1" noChangeArrowheads="1"/>
          </p:cNvPicPr>
          <p:nvPr>
            <p:ph sz="half" idx="2"/>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5092" y="423464"/>
            <a:ext cx="8637780" cy="554121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Speech Bubble: Rectangle with Corners Rounded 6">
            <a:extLst>
              <a:ext uri="{FF2B5EF4-FFF2-40B4-BE49-F238E27FC236}">
                <a16:creationId xmlns:a16="http://schemas.microsoft.com/office/drawing/2014/main" id="{4464A8FD-590B-4EDF-B36D-675B34D3DF36}"/>
              </a:ext>
            </a:extLst>
          </p:cNvPr>
          <p:cNvSpPr/>
          <p:nvPr/>
        </p:nvSpPr>
        <p:spPr>
          <a:xfrm>
            <a:off x="1062182" y="4158715"/>
            <a:ext cx="3417455" cy="1246910"/>
          </a:xfrm>
          <a:prstGeom prst="wedgeRoundRectCallout">
            <a:avLst>
              <a:gd name="adj1" fmla="val 61863"/>
              <a:gd name="adj2" fmla="val -81540"/>
              <a:gd name="adj3" fmla="val 16667"/>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As you may observe, that </a:t>
            </a:r>
            <a:r>
              <a:rPr lang="en-US" b="1" dirty="0"/>
              <a:t>testing starts </a:t>
            </a:r>
            <a:r>
              <a:rPr lang="en-US" dirty="0"/>
              <a:t>only</a:t>
            </a:r>
            <a:r>
              <a:rPr lang="en-US" b="1" dirty="0"/>
              <a:t> after implementation </a:t>
            </a:r>
            <a:r>
              <a:rPr lang="en-US" dirty="0"/>
              <a:t>is done. </a:t>
            </a:r>
          </a:p>
          <a:p>
            <a:pPr algn="ctr"/>
            <a:endParaRPr lang="en-US" dirty="0"/>
          </a:p>
        </p:txBody>
      </p:sp>
      <p:sp>
        <p:nvSpPr>
          <p:cNvPr id="6" name="Rectangle 5">
            <a:extLst>
              <a:ext uri="{FF2B5EF4-FFF2-40B4-BE49-F238E27FC236}">
                <a16:creationId xmlns:a16="http://schemas.microsoft.com/office/drawing/2014/main" id="{39EFF6E9-B543-4F0F-B033-5F4877BDF766}"/>
              </a:ext>
            </a:extLst>
          </p:cNvPr>
          <p:cNvSpPr/>
          <p:nvPr/>
        </p:nvSpPr>
        <p:spPr>
          <a:xfrm>
            <a:off x="609600" y="5405625"/>
            <a:ext cx="6096000" cy="646331"/>
          </a:xfrm>
          <a:prstGeom prst="rect">
            <a:avLst/>
          </a:prstGeom>
        </p:spPr>
        <p:txBody>
          <a:bodyPr>
            <a:spAutoFit/>
          </a:bodyPr>
          <a:lstStyle/>
          <a:p>
            <a:r>
              <a:rPr lang="en-US" b="1" dirty="0">
                <a:solidFill>
                  <a:srgbClr val="D15A3E"/>
                </a:solidFill>
              </a:rPr>
              <a:t>Discuss: </a:t>
            </a:r>
            <a:r>
              <a:rPr lang="en-US" dirty="0">
                <a:solidFill>
                  <a:srgbClr val="D15A3E"/>
                </a:solidFill>
              </a:rPr>
              <a:t>what is the affect of delaying testing until after implementation?</a:t>
            </a:r>
          </a:p>
        </p:txBody>
      </p:sp>
    </p:spTree>
    <p:extLst>
      <p:ext uri="{BB962C8B-B14F-4D97-AF65-F5344CB8AC3E}">
        <p14:creationId xmlns:p14="http://schemas.microsoft.com/office/powerpoint/2010/main" val="2513142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6E3F9-31E8-4E19-A4E5-4532579E7635}"/>
              </a:ext>
            </a:extLst>
          </p:cNvPr>
          <p:cNvSpPr>
            <a:spLocks noGrp="1"/>
          </p:cNvSpPr>
          <p:nvPr>
            <p:ph type="title"/>
          </p:nvPr>
        </p:nvSpPr>
        <p:spPr/>
        <p:txBody>
          <a:bodyPr/>
          <a:lstStyle/>
          <a:p>
            <a:r>
              <a:rPr lang="en-US" dirty="0"/>
              <a:t>Cost of Fixing Defects across the SDLC</a:t>
            </a:r>
          </a:p>
        </p:txBody>
      </p:sp>
      <p:pic>
        <p:nvPicPr>
          <p:cNvPr id="7" name="Content Placeholder 6" descr="Guide to SDLC , STLC &amp; V-Model">
            <a:hlinkClick r:id="rId2"/>
            <a:extLst>
              <a:ext uri="{FF2B5EF4-FFF2-40B4-BE49-F238E27FC236}">
                <a16:creationId xmlns:a16="http://schemas.microsoft.com/office/drawing/2014/main" id="{A8EE850F-C7DF-43D2-B8C4-2339DC619282}"/>
              </a:ext>
            </a:extLst>
          </p:cNvPr>
          <p:cNvPicPr>
            <a:picLocks noGrp="1"/>
          </p:cNvPicPr>
          <p:nvPr>
            <p:ph sz="half" idx="1"/>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988291" y="1981199"/>
            <a:ext cx="5237018" cy="4037077"/>
          </a:xfrm>
          <a:prstGeom prst="rect">
            <a:avLst/>
          </a:prstGeom>
          <a:noFill/>
          <a:ln>
            <a:noFill/>
          </a:ln>
        </p:spPr>
      </p:pic>
      <p:sp>
        <p:nvSpPr>
          <p:cNvPr id="8" name="Content Placeholder 7">
            <a:extLst>
              <a:ext uri="{FF2B5EF4-FFF2-40B4-BE49-F238E27FC236}">
                <a16:creationId xmlns:a16="http://schemas.microsoft.com/office/drawing/2014/main" id="{1B7B96EF-5696-4B79-96AB-E0FDF3D41D0F}"/>
              </a:ext>
            </a:extLst>
          </p:cNvPr>
          <p:cNvSpPr>
            <a:spLocks noGrp="1"/>
          </p:cNvSpPr>
          <p:nvPr>
            <p:ph sz="half" idx="2"/>
          </p:nvPr>
        </p:nvSpPr>
        <p:spPr>
          <a:xfrm>
            <a:off x="6613235" y="1981199"/>
            <a:ext cx="4970958" cy="3810001"/>
          </a:xfrm>
        </p:spPr>
        <p:txBody>
          <a:bodyPr>
            <a:normAutofit fontScale="92500" lnSpcReduction="10000"/>
          </a:bodyPr>
          <a:lstStyle/>
          <a:p>
            <a:r>
              <a:rPr lang="en-US" dirty="0"/>
              <a:t>The costs of fixing a defect increases across the development life cycle. </a:t>
            </a:r>
            <a:r>
              <a:rPr lang="en-US" dirty="0">
                <a:solidFill>
                  <a:srgbClr val="D15A3E"/>
                </a:solidFill>
              </a:rPr>
              <a:t>The earlier</a:t>
            </a:r>
            <a:r>
              <a:rPr lang="en-US" dirty="0"/>
              <a:t> in life cycle a defect is detected, the </a:t>
            </a:r>
            <a:r>
              <a:rPr lang="en-US" dirty="0">
                <a:solidFill>
                  <a:srgbClr val="D15A3E"/>
                </a:solidFill>
              </a:rPr>
              <a:t>cheaper it is to fix </a:t>
            </a:r>
            <a:r>
              <a:rPr lang="en-US" dirty="0"/>
              <a:t>it.</a:t>
            </a:r>
          </a:p>
          <a:p>
            <a:r>
              <a:rPr lang="en-US" dirty="0"/>
              <a:t>To address this concern, the </a:t>
            </a:r>
            <a:r>
              <a:rPr lang="en-US" b="1" dirty="0">
                <a:solidFill>
                  <a:srgbClr val="D15A3E"/>
                </a:solidFill>
              </a:rPr>
              <a:t>V model of testing</a:t>
            </a:r>
            <a:r>
              <a:rPr lang="en-US" b="1" dirty="0"/>
              <a:t> </a:t>
            </a:r>
            <a:r>
              <a:rPr lang="en-US" dirty="0"/>
              <a:t>was developed </a:t>
            </a:r>
            <a:r>
              <a:rPr lang="en-US" dirty="0" smtClean="0"/>
              <a:t>where, </a:t>
            </a:r>
            <a:r>
              <a:rPr lang="en-US" dirty="0"/>
              <a:t>for every </a:t>
            </a:r>
            <a:r>
              <a:rPr lang="en-US" dirty="0" smtClean="0"/>
              <a:t>phase </a:t>
            </a:r>
            <a:r>
              <a:rPr lang="en-US" dirty="0"/>
              <a:t>in the Development life </a:t>
            </a:r>
            <a:r>
              <a:rPr lang="en-US" dirty="0" smtClean="0"/>
              <a:t>cycle, </a:t>
            </a:r>
            <a:r>
              <a:rPr lang="en-US" dirty="0"/>
              <a:t>there is a corresponding Testing phase </a:t>
            </a:r>
          </a:p>
        </p:txBody>
      </p:sp>
      <p:sp>
        <p:nvSpPr>
          <p:cNvPr id="5" name="Slide Number Placeholder 4">
            <a:extLst>
              <a:ext uri="{FF2B5EF4-FFF2-40B4-BE49-F238E27FC236}">
                <a16:creationId xmlns:a16="http://schemas.microsoft.com/office/drawing/2014/main" id="{2F1E988B-0044-4F42-B1EA-CBF91C1F07E3}"/>
              </a:ext>
            </a:extLst>
          </p:cNvPr>
          <p:cNvSpPr>
            <a:spLocks noGrp="1"/>
          </p:cNvSpPr>
          <p:nvPr>
            <p:ph type="sldNum" sz="quarter" idx="12"/>
          </p:nvPr>
        </p:nvSpPr>
        <p:spPr/>
        <p:txBody>
          <a:bodyPr/>
          <a:lstStyle/>
          <a:p>
            <a:fld id="{E31375A4-56A4-47D6-9801-1991572033F7}" type="slidenum">
              <a:rPr lang="en-US" smtClean="0"/>
              <a:pPr/>
              <a:t>91</a:t>
            </a:fld>
            <a:endParaRPr lang="en-US"/>
          </a:p>
        </p:txBody>
      </p:sp>
    </p:spTree>
    <p:extLst>
      <p:ext uri="{BB962C8B-B14F-4D97-AF65-F5344CB8AC3E}">
        <p14:creationId xmlns:p14="http://schemas.microsoft.com/office/powerpoint/2010/main" val="51768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7F14C-9DD5-4813-A11D-C2AFD4B6CAE5}"/>
              </a:ext>
            </a:extLst>
          </p:cNvPr>
          <p:cNvSpPr>
            <a:spLocks noGrp="1"/>
          </p:cNvSpPr>
          <p:nvPr>
            <p:ph type="title"/>
          </p:nvPr>
        </p:nvSpPr>
        <p:spPr/>
        <p:txBody>
          <a:bodyPr/>
          <a:lstStyle/>
          <a:p>
            <a:r>
              <a:rPr lang="en-US" dirty="0"/>
              <a:t>V-Model of Testing </a:t>
            </a:r>
          </a:p>
        </p:txBody>
      </p:sp>
      <p:sp>
        <p:nvSpPr>
          <p:cNvPr id="6" name="Content Placeholder 5">
            <a:extLst>
              <a:ext uri="{FF2B5EF4-FFF2-40B4-BE49-F238E27FC236}">
                <a16:creationId xmlns:a16="http://schemas.microsoft.com/office/drawing/2014/main" id="{C81D3D9D-5829-4D18-B6E6-C50F1BB3ED79}"/>
              </a:ext>
            </a:extLst>
          </p:cNvPr>
          <p:cNvSpPr>
            <a:spLocks noGrp="1"/>
          </p:cNvSpPr>
          <p:nvPr>
            <p:ph sz="half" idx="1"/>
          </p:nvPr>
        </p:nvSpPr>
        <p:spPr>
          <a:xfrm>
            <a:off x="1295400" y="1981199"/>
            <a:ext cx="4572000" cy="4178560"/>
          </a:xfrm>
        </p:spPr>
        <p:txBody>
          <a:bodyPr>
            <a:normAutofit fontScale="92500"/>
          </a:bodyPr>
          <a:lstStyle/>
          <a:p>
            <a:pPr lvl="0"/>
            <a:r>
              <a:rPr lang="en-US" dirty="0"/>
              <a:t>The left side of the model is Software Development Life Cycle - </a:t>
            </a:r>
            <a:r>
              <a:rPr lang="en-US" b="1" dirty="0"/>
              <a:t>SDLC</a:t>
            </a:r>
            <a:endParaRPr lang="en-US" dirty="0"/>
          </a:p>
          <a:p>
            <a:pPr lvl="0"/>
            <a:r>
              <a:rPr lang="en-US" dirty="0"/>
              <a:t>The right side of the model is Software Test Life Cycle - </a:t>
            </a:r>
            <a:r>
              <a:rPr lang="en-US" b="1" dirty="0"/>
              <a:t>STLC</a:t>
            </a:r>
            <a:endParaRPr lang="en-US" dirty="0"/>
          </a:p>
          <a:p>
            <a:pPr lvl="0"/>
            <a:r>
              <a:rPr lang="en-US" dirty="0"/>
              <a:t>The entire figure looks like a V, hence the name </a:t>
            </a:r>
            <a:r>
              <a:rPr lang="en-US" b="1" dirty="0"/>
              <a:t>V – model</a:t>
            </a:r>
          </a:p>
          <a:p>
            <a:pPr lvl="0"/>
            <a:r>
              <a:rPr lang="en-US" dirty="0"/>
              <a:t>Achieves the principle </a:t>
            </a:r>
            <a:r>
              <a:rPr lang="en-US" b="1" dirty="0"/>
              <a:t>“Early Testing”</a:t>
            </a:r>
            <a:endParaRPr lang="en-US" dirty="0"/>
          </a:p>
          <a:p>
            <a:pPr marL="0" indent="0">
              <a:buNone/>
            </a:pPr>
            <a:endParaRPr lang="en-US" dirty="0"/>
          </a:p>
        </p:txBody>
      </p:sp>
      <p:sp>
        <p:nvSpPr>
          <p:cNvPr id="5" name="Slide Number Placeholder 4">
            <a:extLst>
              <a:ext uri="{FF2B5EF4-FFF2-40B4-BE49-F238E27FC236}">
                <a16:creationId xmlns:a16="http://schemas.microsoft.com/office/drawing/2014/main" id="{61A4C9BE-E8AF-46AC-ACF1-5DD55DCA9179}"/>
              </a:ext>
            </a:extLst>
          </p:cNvPr>
          <p:cNvSpPr>
            <a:spLocks noGrp="1"/>
          </p:cNvSpPr>
          <p:nvPr>
            <p:ph type="sldNum" sz="quarter" idx="12"/>
          </p:nvPr>
        </p:nvSpPr>
        <p:spPr/>
        <p:txBody>
          <a:bodyPr/>
          <a:lstStyle/>
          <a:p>
            <a:fld id="{E31375A4-56A4-47D6-9801-1991572033F7}" type="slidenum">
              <a:rPr lang="en-US" smtClean="0"/>
              <a:pPr/>
              <a:t>92</a:t>
            </a:fld>
            <a:endParaRPr lang="en-US"/>
          </a:p>
        </p:txBody>
      </p:sp>
      <p:pic>
        <p:nvPicPr>
          <p:cNvPr id="8" name="Content Placeholder 7">
            <a:extLst>
              <a:ext uri="{FF2B5EF4-FFF2-40B4-BE49-F238E27FC236}">
                <a16:creationId xmlns:a16="http://schemas.microsoft.com/office/drawing/2014/main" id="{119D2699-0B13-4B31-A4DC-0B8632F4DEB7}"/>
              </a:ext>
            </a:extLst>
          </p:cNvPr>
          <p:cNvPicPr>
            <a:picLocks noGrp="1" noChangeAspect="1"/>
          </p:cNvPicPr>
          <p:nvPr>
            <p:ph sz="half" idx="2"/>
          </p:nvPr>
        </p:nvPicPr>
        <p:blipFill>
          <a:blip r:embed="rId2">
            <a:clrChange>
              <a:clrFrom>
                <a:srgbClr val="FFFFFF"/>
              </a:clrFrom>
              <a:clrTo>
                <a:srgbClr val="FFFFFF">
                  <a:alpha val="0"/>
                </a:srgbClr>
              </a:clrTo>
            </a:clrChange>
          </a:blip>
          <a:stretch>
            <a:fillRect/>
          </a:stretch>
        </p:blipFill>
        <p:spPr>
          <a:xfrm>
            <a:off x="5570092" y="1474237"/>
            <a:ext cx="6445666" cy="4460033"/>
          </a:xfrm>
          <a:prstGeom prst="rect">
            <a:avLst/>
          </a:prstGeom>
        </p:spPr>
      </p:pic>
    </p:spTree>
    <p:extLst>
      <p:ext uri="{BB962C8B-B14F-4D97-AF65-F5344CB8AC3E}">
        <p14:creationId xmlns:p14="http://schemas.microsoft.com/office/powerpoint/2010/main" val="288329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C18E6-8254-48CE-8419-AF0092EF67B4}"/>
              </a:ext>
            </a:extLst>
          </p:cNvPr>
          <p:cNvSpPr>
            <a:spLocks noGrp="1"/>
          </p:cNvSpPr>
          <p:nvPr>
            <p:ph type="title"/>
          </p:nvPr>
        </p:nvSpPr>
        <p:spPr/>
        <p:txBody>
          <a:bodyPr/>
          <a:lstStyle/>
          <a:p>
            <a:r>
              <a:rPr lang="en-US" dirty="0"/>
              <a:t>Other Development Models</a:t>
            </a:r>
          </a:p>
        </p:txBody>
      </p:sp>
      <p:sp>
        <p:nvSpPr>
          <p:cNvPr id="6" name="Slide Number Placeholder 5">
            <a:extLst>
              <a:ext uri="{FF2B5EF4-FFF2-40B4-BE49-F238E27FC236}">
                <a16:creationId xmlns:a16="http://schemas.microsoft.com/office/drawing/2014/main" id="{AE3699A7-EFEF-4F7B-8034-34C08C628E2B}"/>
              </a:ext>
            </a:extLst>
          </p:cNvPr>
          <p:cNvSpPr>
            <a:spLocks noGrp="1"/>
          </p:cNvSpPr>
          <p:nvPr>
            <p:ph type="sldNum" sz="quarter" idx="12"/>
          </p:nvPr>
        </p:nvSpPr>
        <p:spPr/>
        <p:txBody>
          <a:bodyPr/>
          <a:lstStyle/>
          <a:p>
            <a:fld id="{E31375A4-56A4-47D6-9801-1991572033F7}" type="slidenum">
              <a:rPr lang="en-US" smtClean="0"/>
              <a:t>93</a:t>
            </a:fld>
            <a:endParaRPr lang="en-US"/>
          </a:p>
        </p:txBody>
      </p:sp>
      <p:pic>
        <p:nvPicPr>
          <p:cNvPr id="7" name="Content Placeholder 6" descr="Related image">
            <a:extLst>
              <a:ext uri="{FF2B5EF4-FFF2-40B4-BE49-F238E27FC236}">
                <a16:creationId xmlns:a16="http://schemas.microsoft.com/office/drawing/2014/main" id="{035F9001-A585-40C7-8F92-04414C5D48A3}"/>
              </a:ext>
            </a:extLst>
          </p:cNvPr>
          <p:cNvPicPr>
            <a:picLocks noGrp="1" noChangeAspect="1" noChangeArrowheads="1"/>
          </p:cNvPicPr>
          <p:nvPr>
            <p:ph sz="half" idx="1"/>
          </p:nvPr>
        </p:nvPicPr>
        <p:blipFill>
          <a:blip r:embed="rId2">
            <a:clrChange>
              <a:clrFrom>
                <a:srgbClr val="F0EFED"/>
              </a:clrFrom>
              <a:clrTo>
                <a:srgbClr val="F0EFED">
                  <a:alpha val="0"/>
                </a:srgbClr>
              </a:clrTo>
            </a:clrChange>
            <a:extLst>
              <a:ext uri="{28A0092B-C50C-407E-A947-70E740481C1C}">
                <a14:useLocalDpi xmlns:a14="http://schemas.microsoft.com/office/drawing/2010/main" val="0"/>
              </a:ext>
            </a:extLst>
          </a:blip>
          <a:srcRect/>
          <a:stretch>
            <a:fillRect/>
          </a:stretch>
        </p:blipFill>
        <p:spPr bwMode="auto">
          <a:xfrm>
            <a:off x="1166008" y="2065696"/>
            <a:ext cx="4364559" cy="3394657"/>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a:extLst>
              <a:ext uri="{FF2B5EF4-FFF2-40B4-BE49-F238E27FC236}">
                <a16:creationId xmlns:a16="http://schemas.microsoft.com/office/drawing/2014/main" id="{EC9AB83F-D325-4583-89D7-003859A28BC8}"/>
              </a:ext>
            </a:extLst>
          </p:cNvPr>
          <p:cNvPicPr>
            <a:picLocks noGrp="1" noChangeAspect="1" noChangeArrowheads="1"/>
          </p:cNvPicPr>
          <p:nvPr>
            <p:ph sz="half" idx="2"/>
          </p:nvPr>
        </p:nvPicPr>
        <p:blipFill>
          <a:blip r:embed="rId3">
            <a:grayscl/>
            <a:extLst>
              <a:ext uri="{28A0092B-C50C-407E-A947-70E740481C1C}">
                <a14:useLocalDpi xmlns:a14="http://schemas.microsoft.com/office/drawing/2010/main" val="0"/>
              </a:ext>
            </a:extLst>
          </a:blip>
          <a:srcRect/>
          <a:stretch>
            <a:fillRect/>
          </a:stretch>
        </p:blipFill>
        <p:spPr bwMode="auto">
          <a:xfrm>
            <a:off x="6661434" y="2339745"/>
            <a:ext cx="4463318" cy="3019008"/>
          </a:xfrm>
          <a:prstGeom prst="rect">
            <a:avLst/>
          </a:prstGeom>
          <a:solidFill>
            <a:schemeClr val="bg1"/>
          </a:solidFill>
          <a:ln>
            <a:noFill/>
          </a:ln>
        </p:spPr>
      </p:pic>
      <p:sp>
        <p:nvSpPr>
          <p:cNvPr id="10" name="Rectangle 9">
            <a:extLst>
              <a:ext uri="{FF2B5EF4-FFF2-40B4-BE49-F238E27FC236}">
                <a16:creationId xmlns:a16="http://schemas.microsoft.com/office/drawing/2014/main" id="{F7D97A1E-2057-4883-AA4D-A55F6A35106C}"/>
              </a:ext>
            </a:extLst>
          </p:cNvPr>
          <p:cNvSpPr/>
          <p:nvPr/>
        </p:nvSpPr>
        <p:spPr>
          <a:xfrm>
            <a:off x="2412096" y="5510479"/>
            <a:ext cx="1415772" cy="369332"/>
          </a:xfrm>
          <a:prstGeom prst="rect">
            <a:avLst/>
          </a:prstGeom>
        </p:spPr>
        <p:txBody>
          <a:bodyPr wrap="none">
            <a:spAutoFit/>
          </a:bodyPr>
          <a:lstStyle/>
          <a:p>
            <a:r>
              <a:rPr lang="en-US" b="1" dirty="0">
                <a:solidFill>
                  <a:srgbClr val="D15A3E"/>
                </a:solidFill>
              </a:rPr>
              <a:t>RAD</a:t>
            </a:r>
            <a:r>
              <a:rPr lang="en-US" b="1" dirty="0"/>
              <a:t> </a:t>
            </a:r>
            <a:r>
              <a:rPr lang="en-US" b="1" dirty="0">
                <a:solidFill>
                  <a:srgbClr val="D15A3E"/>
                </a:solidFill>
              </a:rPr>
              <a:t>Model</a:t>
            </a:r>
            <a:endParaRPr lang="en-US" dirty="0">
              <a:solidFill>
                <a:srgbClr val="D15A3E"/>
              </a:solidFill>
            </a:endParaRPr>
          </a:p>
        </p:txBody>
      </p:sp>
      <p:sp>
        <p:nvSpPr>
          <p:cNvPr id="11" name="Rectangle 10">
            <a:extLst>
              <a:ext uri="{FF2B5EF4-FFF2-40B4-BE49-F238E27FC236}">
                <a16:creationId xmlns:a16="http://schemas.microsoft.com/office/drawing/2014/main" id="{01C0AC65-3CCF-4860-B8DD-2E84E4D6F37B}"/>
              </a:ext>
            </a:extLst>
          </p:cNvPr>
          <p:cNvSpPr/>
          <p:nvPr/>
        </p:nvSpPr>
        <p:spPr>
          <a:xfrm>
            <a:off x="8115550" y="5460353"/>
            <a:ext cx="1556836" cy="369332"/>
          </a:xfrm>
          <a:prstGeom prst="rect">
            <a:avLst/>
          </a:prstGeom>
        </p:spPr>
        <p:txBody>
          <a:bodyPr wrap="none">
            <a:spAutoFit/>
          </a:bodyPr>
          <a:lstStyle/>
          <a:p>
            <a:r>
              <a:rPr lang="en-US" b="1" dirty="0">
                <a:solidFill>
                  <a:srgbClr val="D15A3E"/>
                </a:solidFill>
              </a:rPr>
              <a:t>Spiral Model</a:t>
            </a:r>
            <a:endParaRPr lang="en-US" dirty="0">
              <a:solidFill>
                <a:srgbClr val="D15A3E"/>
              </a:solidFill>
            </a:endParaRPr>
          </a:p>
        </p:txBody>
      </p:sp>
    </p:spTree>
    <p:extLst>
      <p:ext uri="{BB962C8B-B14F-4D97-AF65-F5344CB8AC3E}">
        <p14:creationId xmlns:p14="http://schemas.microsoft.com/office/powerpoint/2010/main" val="110556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C18E6-8254-48CE-8419-AF0092EF67B4}"/>
              </a:ext>
            </a:extLst>
          </p:cNvPr>
          <p:cNvSpPr>
            <a:spLocks noGrp="1"/>
          </p:cNvSpPr>
          <p:nvPr>
            <p:ph type="title"/>
          </p:nvPr>
        </p:nvSpPr>
        <p:spPr/>
        <p:txBody>
          <a:bodyPr/>
          <a:lstStyle/>
          <a:p>
            <a:r>
              <a:rPr lang="en-US" dirty="0"/>
              <a:t>Other Development Models</a:t>
            </a:r>
          </a:p>
        </p:txBody>
      </p:sp>
      <p:sp>
        <p:nvSpPr>
          <p:cNvPr id="6" name="Slide Number Placeholder 5">
            <a:extLst>
              <a:ext uri="{FF2B5EF4-FFF2-40B4-BE49-F238E27FC236}">
                <a16:creationId xmlns:a16="http://schemas.microsoft.com/office/drawing/2014/main" id="{AE3699A7-EFEF-4F7B-8034-34C08C628E2B}"/>
              </a:ext>
            </a:extLst>
          </p:cNvPr>
          <p:cNvSpPr>
            <a:spLocks noGrp="1"/>
          </p:cNvSpPr>
          <p:nvPr>
            <p:ph type="sldNum" sz="quarter" idx="12"/>
          </p:nvPr>
        </p:nvSpPr>
        <p:spPr/>
        <p:txBody>
          <a:bodyPr/>
          <a:lstStyle/>
          <a:p>
            <a:fld id="{E31375A4-56A4-47D6-9801-1991572033F7}" type="slidenum">
              <a:rPr lang="en-US" smtClean="0"/>
              <a:t>94</a:t>
            </a:fld>
            <a:endParaRPr lang="en-US"/>
          </a:p>
        </p:txBody>
      </p:sp>
      <p:sp>
        <p:nvSpPr>
          <p:cNvPr id="10" name="Rectangle 9">
            <a:extLst>
              <a:ext uri="{FF2B5EF4-FFF2-40B4-BE49-F238E27FC236}">
                <a16:creationId xmlns:a16="http://schemas.microsoft.com/office/drawing/2014/main" id="{F7D97A1E-2057-4883-AA4D-A55F6A35106C}"/>
              </a:ext>
            </a:extLst>
          </p:cNvPr>
          <p:cNvSpPr/>
          <p:nvPr/>
        </p:nvSpPr>
        <p:spPr>
          <a:xfrm>
            <a:off x="2412096" y="5510479"/>
            <a:ext cx="1992853" cy="369332"/>
          </a:xfrm>
          <a:prstGeom prst="rect">
            <a:avLst/>
          </a:prstGeom>
        </p:spPr>
        <p:txBody>
          <a:bodyPr wrap="none">
            <a:spAutoFit/>
          </a:bodyPr>
          <a:lstStyle/>
          <a:p>
            <a:r>
              <a:rPr lang="en-US" b="1" dirty="0">
                <a:solidFill>
                  <a:srgbClr val="D15A3E"/>
                </a:solidFill>
              </a:rPr>
              <a:t>Prototype Model</a:t>
            </a:r>
            <a:endParaRPr lang="en-US" dirty="0">
              <a:solidFill>
                <a:srgbClr val="D15A3E"/>
              </a:solidFill>
            </a:endParaRPr>
          </a:p>
        </p:txBody>
      </p:sp>
      <p:sp>
        <p:nvSpPr>
          <p:cNvPr id="11" name="Rectangle 10">
            <a:extLst>
              <a:ext uri="{FF2B5EF4-FFF2-40B4-BE49-F238E27FC236}">
                <a16:creationId xmlns:a16="http://schemas.microsoft.com/office/drawing/2014/main" id="{01C0AC65-3CCF-4860-B8DD-2E84E4D6F37B}"/>
              </a:ext>
            </a:extLst>
          </p:cNvPr>
          <p:cNvSpPr/>
          <p:nvPr/>
        </p:nvSpPr>
        <p:spPr>
          <a:xfrm>
            <a:off x="8115550" y="5460353"/>
            <a:ext cx="1479892" cy="369332"/>
          </a:xfrm>
          <a:prstGeom prst="rect">
            <a:avLst/>
          </a:prstGeom>
        </p:spPr>
        <p:txBody>
          <a:bodyPr wrap="none">
            <a:spAutoFit/>
          </a:bodyPr>
          <a:lstStyle/>
          <a:p>
            <a:r>
              <a:rPr lang="en-US" b="1" dirty="0">
                <a:solidFill>
                  <a:srgbClr val="D15A3E"/>
                </a:solidFill>
              </a:rPr>
              <a:t>Agile Model</a:t>
            </a:r>
            <a:endParaRPr lang="en-US" dirty="0">
              <a:solidFill>
                <a:srgbClr val="D15A3E"/>
              </a:solidFill>
            </a:endParaRPr>
          </a:p>
        </p:txBody>
      </p:sp>
      <p:pic>
        <p:nvPicPr>
          <p:cNvPr id="13" name="Content Placeholder 12">
            <a:extLst>
              <a:ext uri="{FF2B5EF4-FFF2-40B4-BE49-F238E27FC236}">
                <a16:creationId xmlns:a16="http://schemas.microsoft.com/office/drawing/2014/main" id="{89F2E070-8161-4294-B25E-D8C26787DBE6}"/>
              </a:ext>
            </a:extLst>
          </p:cNvPr>
          <p:cNvPicPr>
            <a:picLocks noGrp="1" noChangeAspect="1"/>
          </p:cNvPicPr>
          <p:nvPr>
            <p:ph sz="half" idx="1"/>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512750" y="1646238"/>
            <a:ext cx="4017817" cy="3810000"/>
          </a:xfrm>
          <a:prstGeom prst="rect">
            <a:avLst/>
          </a:prstGeom>
        </p:spPr>
      </p:pic>
      <p:pic>
        <p:nvPicPr>
          <p:cNvPr id="6146" name="Picture 2" descr="Image result for agile model">
            <a:extLst>
              <a:ext uri="{FF2B5EF4-FFF2-40B4-BE49-F238E27FC236}">
                <a16:creationId xmlns:a16="http://schemas.microsoft.com/office/drawing/2014/main" id="{C304C289-9353-46EA-826D-3997B818C594}"/>
              </a:ext>
            </a:extLst>
          </p:cNvPr>
          <p:cNvPicPr>
            <a:picLocks noGrp="1" noChangeAspect="1" noChangeArrowheads="1"/>
          </p:cNvPicPr>
          <p:nvPr>
            <p:ph sz="half" idx="2"/>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61435" y="1706037"/>
            <a:ext cx="3927592" cy="3810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23107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22788A6-0E67-4FDF-BFFB-1308997B7C3F}"/>
              </a:ext>
            </a:extLst>
          </p:cNvPr>
          <p:cNvSpPr>
            <a:spLocks noGrp="1"/>
          </p:cNvSpPr>
          <p:nvPr>
            <p:ph type="title"/>
          </p:nvPr>
        </p:nvSpPr>
        <p:spPr/>
        <p:txBody>
          <a:bodyPr/>
          <a:lstStyle/>
          <a:p>
            <a:r>
              <a:rPr lang="en-US" dirty="0"/>
              <a:t>SDLC and Testing</a:t>
            </a:r>
          </a:p>
        </p:txBody>
      </p:sp>
      <p:sp>
        <p:nvSpPr>
          <p:cNvPr id="8" name="Content Placeholder 7">
            <a:extLst>
              <a:ext uri="{FF2B5EF4-FFF2-40B4-BE49-F238E27FC236}">
                <a16:creationId xmlns:a16="http://schemas.microsoft.com/office/drawing/2014/main" id="{A681E3ED-D446-45C2-8234-7B0E17B77FE1}"/>
              </a:ext>
            </a:extLst>
          </p:cNvPr>
          <p:cNvSpPr>
            <a:spLocks noGrp="1"/>
          </p:cNvSpPr>
          <p:nvPr>
            <p:ph idx="1"/>
          </p:nvPr>
        </p:nvSpPr>
        <p:spPr>
          <a:xfrm>
            <a:off x="996696" y="1981201"/>
            <a:ext cx="10204704" cy="4308477"/>
          </a:xfrm>
        </p:spPr>
        <p:txBody>
          <a:bodyPr>
            <a:normAutofit/>
          </a:bodyPr>
          <a:lstStyle/>
          <a:p>
            <a:r>
              <a:rPr lang="en-US" dirty="0"/>
              <a:t>It is important to understand that there are </a:t>
            </a:r>
            <a:r>
              <a:rPr lang="en-US" b="1" dirty="0">
                <a:solidFill>
                  <a:srgbClr val="D15A3E"/>
                </a:solidFill>
              </a:rPr>
              <a:t>various development life cycle models</a:t>
            </a:r>
            <a:r>
              <a:rPr lang="en-US" dirty="0"/>
              <a:t>.</a:t>
            </a:r>
            <a:r>
              <a:rPr lang="en-US" b="1" dirty="0"/>
              <a:t> </a:t>
            </a:r>
          </a:p>
          <a:p>
            <a:pPr lvl="1"/>
            <a:r>
              <a:rPr lang="en-US" dirty="0"/>
              <a:t>Selecting a development model for a project depends on the aims and goals of that project</a:t>
            </a:r>
            <a:r>
              <a:rPr lang="en-US" b="1" dirty="0"/>
              <a:t>.</a:t>
            </a:r>
            <a:endParaRPr lang="en-US" dirty="0"/>
          </a:p>
          <a:p>
            <a:pPr lvl="0"/>
            <a:r>
              <a:rPr lang="en-US" dirty="0"/>
              <a:t>Testing is not a stand-alone activity, and it </a:t>
            </a:r>
            <a:r>
              <a:rPr lang="en-US" b="1" dirty="0">
                <a:solidFill>
                  <a:srgbClr val="D15A3E"/>
                </a:solidFill>
              </a:rPr>
              <a:t>has to adapt </a:t>
            </a:r>
            <a:r>
              <a:rPr lang="en-US" dirty="0" smtClean="0"/>
              <a:t>to the </a:t>
            </a:r>
            <a:r>
              <a:rPr lang="en-US" dirty="0"/>
              <a:t>development model chosen for the project.</a:t>
            </a:r>
          </a:p>
          <a:p>
            <a:pPr lvl="0"/>
            <a:r>
              <a:rPr lang="en-US" dirty="0"/>
              <a:t>In any model, testing should </a:t>
            </a:r>
            <a:r>
              <a:rPr lang="en-US" dirty="0" smtClean="0"/>
              <a:t>be performed </a:t>
            </a:r>
            <a:r>
              <a:rPr lang="en-US" b="1" dirty="0">
                <a:solidFill>
                  <a:srgbClr val="D15A3E"/>
                </a:solidFill>
              </a:rPr>
              <a:t>at all levels </a:t>
            </a:r>
            <a:r>
              <a:rPr lang="en-US" dirty="0"/>
              <a:t>i.e. right from requirements until maintenance</a:t>
            </a:r>
            <a:r>
              <a:rPr lang="en-US" dirty="0" smtClean="0"/>
              <a:t>.</a:t>
            </a:r>
            <a:endParaRPr lang="en-US" dirty="0"/>
          </a:p>
        </p:txBody>
      </p:sp>
      <p:sp>
        <p:nvSpPr>
          <p:cNvPr id="6" name="Slide Number Placeholder 5">
            <a:extLst>
              <a:ext uri="{FF2B5EF4-FFF2-40B4-BE49-F238E27FC236}">
                <a16:creationId xmlns:a16="http://schemas.microsoft.com/office/drawing/2014/main" id="{6A367F72-DA98-4EF3-A696-6A48F44805F1}"/>
              </a:ext>
            </a:extLst>
          </p:cNvPr>
          <p:cNvSpPr>
            <a:spLocks noGrp="1"/>
          </p:cNvSpPr>
          <p:nvPr>
            <p:ph type="sldNum" sz="quarter" idx="12"/>
          </p:nvPr>
        </p:nvSpPr>
        <p:spPr/>
        <p:txBody>
          <a:bodyPr/>
          <a:lstStyle/>
          <a:p>
            <a:fld id="{E31375A4-56A4-47D6-9801-1991572033F7}" type="slidenum">
              <a:rPr lang="en-US" smtClean="0"/>
              <a:t>95</a:t>
            </a:fld>
            <a:endParaRPr lang="en-US"/>
          </a:p>
        </p:txBody>
      </p:sp>
    </p:spTree>
    <p:extLst>
      <p:ext uri="{BB962C8B-B14F-4D97-AF65-F5344CB8AC3E}">
        <p14:creationId xmlns:p14="http://schemas.microsoft.com/office/powerpoint/2010/main" val="2323346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 Key Concepts </a:t>
            </a:r>
          </a:p>
        </p:txBody>
      </p:sp>
      <p:sp>
        <p:nvSpPr>
          <p:cNvPr id="3" name="Content Placeholder 2"/>
          <p:cNvSpPr>
            <a:spLocks noGrp="1"/>
          </p:cNvSpPr>
          <p:nvPr>
            <p:ph idx="1"/>
          </p:nvPr>
        </p:nvSpPr>
        <p:spPr/>
        <p:txBody>
          <a:bodyPr>
            <a:normAutofit lnSpcReduction="10000"/>
          </a:bodyPr>
          <a:lstStyle/>
          <a:p>
            <a:r>
              <a:rPr lang="en-US" sz="2800" dirty="0"/>
              <a:t>Objective and principles of testing </a:t>
            </a:r>
          </a:p>
          <a:p>
            <a:r>
              <a:rPr lang="en-US" sz="2800" dirty="0"/>
              <a:t>Cost of quality</a:t>
            </a:r>
          </a:p>
          <a:p>
            <a:r>
              <a:rPr lang="en-US" sz="2800" dirty="0"/>
              <a:t>Fundamentals and basic terminologies in testing </a:t>
            </a:r>
          </a:p>
          <a:p>
            <a:r>
              <a:rPr lang="en-US" sz="2800" dirty="0"/>
              <a:t>Failures, defects, faults, errors, mistakes </a:t>
            </a:r>
          </a:p>
          <a:p>
            <a:r>
              <a:rPr lang="en-US" sz="2800" dirty="0"/>
              <a:t>Testing, analysis, black-box and white-box testing</a:t>
            </a:r>
          </a:p>
          <a:p>
            <a:r>
              <a:rPr lang="en-US" sz="2800" dirty="0"/>
              <a:t>Test cases, test suites, test plan, test process</a:t>
            </a:r>
          </a:p>
          <a:p>
            <a:r>
              <a:rPr lang="en-US" sz="2800" dirty="0" smtClean="0"/>
              <a:t>Testing principles</a:t>
            </a:r>
          </a:p>
          <a:p>
            <a:r>
              <a:rPr lang="en-US" sz="2800" dirty="0" smtClean="0"/>
              <a:t>Independent </a:t>
            </a:r>
            <a:r>
              <a:rPr lang="en-US" sz="2800" dirty="0"/>
              <a:t>testing </a:t>
            </a:r>
          </a:p>
          <a:p>
            <a:r>
              <a:rPr lang="en-US" sz="2800" dirty="0"/>
              <a:t>Limitations of testing, exhaustive testing </a:t>
            </a:r>
          </a:p>
        </p:txBody>
      </p:sp>
      <p:sp>
        <p:nvSpPr>
          <p:cNvPr id="4" name="Slide Number Placeholder 3"/>
          <p:cNvSpPr>
            <a:spLocks noGrp="1"/>
          </p:cNvSpPr>
          <p:nvPr>
            <p:ph type="sldNum" sz="quarter" idx="12"/>
          </p:nvPr>
        </p:nvSpPr>
        <p:spPr/>
        <p:txBody>
          <a:bodyPr/>
          <a:lstStyle/>
          <a:p>
            <a:fld id="{B543A0FD-1CA6-4228-86A2-78061B4844C8}" type="slidenum">
              <a:rPr lang="en-US" smtClean="0"/>
              <a:t>96</a:t>
            </a:fld>
            <a:endParaRPr lang="en-US"/>
          </a:p>
        </p:txBody>
      </p:sp>
    </p:spTree>
    <p:extLst>
      <p:ext uri="{BB962C8B-B14F-4D97-AF65-F5344CB8AC3E}">
        <p14:creationId xmlns:p14="http://schemas.microsoft.com/office/powerpoint/2010/main" val="1709802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TotalTime>
  <Words>4825</Words>
  <Application>Microsoft Office PowerPoint</Application>
  <PresentationFormat>Widescreen</PresentationFormat>
  <Paragraphs>739</Paragraphs>
  <Slides>96</Slides>
  <Notes>37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96</vt:i4>
      </vt:variant>
    </vt:vector>
  </HeadingPairs>
  <TitlesOfParts>
    <vt:vector size="110" baseType="lpstr">
      <vt:lpstr>ＭＳ Ｐゴシック</vt:lpstr>
      <vt:lpstr>游ゴシック</vt:lpstr>
      <vt:lpstr>Arial</vt:lpstr>
      <vt:lpstr>Calibri</vt:lpstr>
      <vt:lpstr>Candara</vt:lpstr>
      <vt:lpstr>Courier New</vt:lpstr>
      <vt:lpstr>Garamond</vt:lpstr>
      <vt:lpstr>Gill Sans MT</vt:lpstr>
      <vt:lpstr>Helvetica</vt:lpstr>
      <vt:lpstr>Mangal</vt:lpstr>
      <vt:lpstr>Symbol</vt:lpstr>
      <vt:lpstr>Wingdings</vt:lpstr>
      <vt:lpstr>Wingdings 3</vt:lpstr>
      <vt:lpstr>Office Theme</vt:lpstr>
      <vt:lpstr>SE401 - Software Quality Assurance and Testing</vt:lpstr>
      <vt:lpstr>Thought for the Day</vt:lpstr>
      <vt:lpstr>Software is Everywhere</vt:lpstr>
      <vt:lpstr>Outlines </vt:lpstr>
      <vt:lpstr>What is Software Testing?</vt:lpstr>
      <vt:lpstr>Why Software Testing is Important?</vt:lpstr>
      <vt:lpstr>Why Software Testing is Important?</vt:lpstr>
      <vt:lpstr>Why Software Testing is Important?</vt:lpstr>
      <vt:lpstr>Why Software Testing is Important?</vt:lpstr>
      <vt:lpstr>Economic Impact </vt:lpstr>
      <vt:lpstr>Launch of MS Windows 98</vt:lpstr>
      <vt:lpstr>Launch of MS Windows 98</vt:lpstr>
      <vt:lpstr>A Case Study: Ariane 5 Launch Vehicle </vt:lpstr>
      <vt:lpstr>Case Study  Ariane 5: What Happened?</vt:lpstr>
      <vt:lpstr>Case Study  Ariane 5: Why Did It Happen? </vt:lpstr>
      <vt:lpstr>Case Study  Ariane 5: Lessons Learned in Software Eng. </vt:lpstr>
      <vt:lpstr>Why Software Testing is Important?</vt:lpstr>
      <vt:lpstr>Why Programs fail</vt:lpstr>
      <vt:lpstr>Why Programs fail</vt:lpstr>
      <vt:lpstr>Why Do We Test? </vt:lpstr>
      <vt:lpstr>Trade-Offs of Cost and Failures</vt:lpstr>
      <vt:lpstr>Trade-Offs of Cost and Failures</vt:lpstr>
      <vt:lpstr>Software Testing</vt:lpstr>
      <vt:lpstr>Myth #1 in Software Testing</vt:lpstr>
      <vt:lpstr>Myth #2 in Software Testing</vt:lpstr>
      <vt:lpstr>Myth #3 in Software Testing</vt:lpstr>
      <vt:lpstr>Myth #4 in Software Testing</vt:lpstr>
      <vt:lpstr>A Self Assessment Test</vt:lpstr>
      <vt:lpstr>Test the Following Program</vt:lpstr>
      <vt:lpstr>PowerPoint Presentation</vt:lpstr>
      <vt:lpstr>How Will You Do It? </vt:lpstr>
      <vt:lpstr>How will you do it?</vt:lpstr>
      <vt:lpstr> Software Testing Terminologies</vt:lpstr>
      <vt:lpstr>The Very First Software Bug</vt:lpstr>
      <vt:lpstr>PowerPoint Presentation</vt:lpstr>
      <vt:lpstr>Failures </vt:lpstr>
      <vt:lpstr>Defects</vt:lpstr>
      <vt:lpstr>Errors</vt:lpstr>
      <vt:lpstr>The Relations among Failures, Defects, and Errors</vt:lpstr>
      <vt:lpstr>Failures, Defects, and Errors </vt:lpstr>
      <vt:lpstr>Failures, Defects, and Errors </vt:lpstr>
      <vt:lpstr>JUnit Terminology</vt:lpstr>
      <vt:lpstr>Testing: Concepts</vt:lpstr>
      <vt:lpstr>Testing: Concepts</vt:lpstr>
      <vt:lpstr>Testing: Concepts</vt:lpstr>
      <vt:lpstr>Testing: Concepts</vt:lpstr>
      <vt:lpstr>Testing: Concepts</vt:lpstr>
      <vt:lpstr>Testing: Concepts</vt:lpstr>
      <vt:lpstr>Testing: Concepts</vt:lpstr>
      <vt:lpstr>Testing: Concepts</vt:lpstr>
      <vt:lpstr>Granularity of Testing</vt:lpstr>
      <vt:lpstr>Software Testing</vt:lpstr>
      <vt:lpstr>Software Testing vs. Quality Assurance (QA)</vt:lpstr>
      <vt:lpstr>Software Testing vs. Quality Assurance (QA)</vt:lpstr>
      <vt:lpstr>Software Testing vs. Quality Assurance (QA)</vt:lpstr>
      <vt:lpstr>Test Cases and Test Suites</vt:lpstr>
      <vt:lpstr>Test Plan and Testing Process </vt:lpstr>
      <vt:lpstr>Techniques for  Software Testing </vt:lpstr>
      <vt:lpstr>Testing</vt:lpstr>
      <vt:lpstr>Ad Hoc Testing</vt:lpstr>
      <vt:lpstr>Black Box Testing</vt:lpstr>
      <vt:lpstr>White Box Testing</vt:lpstr>
      <vt:lpstr>Software Analysis</vt:lpstr>
      <vt:lpstr>Categories of Software Testing</vt:lpstr>
      <vt:lpstr>Categories of Software Testing</vt:lpstr>
      <vt:lpstr>Testing vs. Verification </vt:lpstr>
      <vt:lpstr>Testing vs. Verification </vt:lpstr>
      <vt:lpstr>Fundamental Principles of  Software Testing </vt:lpstr>
      <vt:lpstr>Fundamental Principles of Software Testing</vt:lpstr>
      <vt:lpstr>Testing shows presence of defects</vt:lpstr>
      <vt:lpstr>Exhaustive testing is not possible</vt:lpstr>
      <vt:lpstr>Exhaustive Testing is not possible</vt:lpstr>
      <vt:lpstr>Early testing</vt:lpstr>
      <vt:lpstr>Defect clustering</vt:lpstr>
      <vt:lpstr>Pesticide Paradox</vt:lpstr>
      <vt:lpstr> Testing is basically context-dependent</vt:lpstr>
      <vt:lpstr>The absence of Errors Fallacy</vt:lpstr>
      <vt:lpstr>Make No Assumptions </vt:lpstr>
      <vt:lpstr>Define Expected Output</vt:lpstr>
      <vt:lpstr>Test the Invalid and Unexpected</vt:lpstr>
      <vt:lpstr>Test Independently</vt:lpstr>
      <vt:lpstr>Tool Support is Essential </vt:lpstr>
      <vt:lpstr>Fundamental Principles Myth</vt:lpstr>
      <vt:lpstr>Limitations of  Software Testing</vt:lpstr>
      <vt:lpstr>Exhaustive Testing</vt:lpstr>
      <vt:lpstr>Absence of Defects  </vt:lpstr>
      <vt:lpstr>When to Stop Testing?</vt:lpstr>
      <vt:lpstr>How Much Testing is Enough? </vt:lpstr>
      <vt:lpstr>Testing and SDLC</vt:lpstr>
      <vt:lpstr>SDLC – Waterfall </vt:lpstr>
      <vt:lpstr>Cost of Fixing Defects across the SDLC</vt:lpstr>
      <vt:lpstr>V-Model of Testing </vt:lpstr>
      <vt:lpstr>Other Development Models</vt:lpstr>
      <vt:lpstr>Other Development Models</vt:lpstr>
      <vt:lpstr>SDLC and Testing</vt:lpstr>
      <vt:lpstr>Summary – Key Concepts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Dr. Mamdouh Alenezi</cp:lastModifiedBy>
  <cp:revision>14</cp:revision>
  <dcterms:created xsi:type="dcterms:W3CDTF">2020-12-01T06:37:59Z</dcterms:created>
  <dcterms:modified xsi:type="dcterms:W3CDTF">2021-01-24T06:51:20Z</dcterms:modified>
</cp:coreProperties>
</file>